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748" r:id="rId2"/>
    <p:sldId id="534" r:id="rId3"/>
    <p:sldId id="634" r:id="rId4"/>
    <p:sldId id="647" r:id="rId5"/>
    <p:sldId id="535" r:id="rId6"/>
    <p:sldId id="770" r:id="rId7"/>
    <p:sldId id="779" r:id="rId8"/>
    <p:sldId id="536" r:id="rId9"/>
    <p:sldId id="766" r:id="rId10"/>
    <p:sldId id="771" r:id="rId11"/>
    <p:sldId id="648" r:id="rId12"/>
    <p:sldId id="773" r:id="rId13"/>
    <p:sldId id="538" r:id="rId14"/>
    <p:sldId id="768" r:id="rId15"/>
    <p:sldId id="769" r:id="rId16"/>
    <p:sldId id="783" r:id="rId17"/>
    <p:sldId id="772" r:id="rId18"/>
    <p:sldId id="578" r:id="rId19"/>
    <p:sldId id="539" r:id="rId20"/>
    <p:sldId id="576" r:id="rId21"/>
    <p:sldId id="776" r:id="rId22"/>
    <p:sldId id="777" r:id="rId23"/>
    <p:sldId id="780" r:id="rId24"/>
    <p:sldId id="542" r:id="rId25"/>
    <p:sldId id="543" r:id="rId26"/>
    <p:sldId id="673" r:id="rId27"/>
    <p:sldId id="547" r:id="rId28"/>
    <p:sldId id="548" r:id="rId29"/>
    <p:sldId id="778" r:id="rId30"/>
    <p:sldId id="549" r:id="rId31"/>
    <p:sldId id="550" r:id="rId32"/>
    <p:sldId id="551" r:id="rId33"/>
    <p:sldId id="781" r:id="rId34"/>
    <p:sldId id="554" r:id="rId35"/>
    <p:sldId id="654" r:id="rId36"/>
    <p:sldId id="677" r:id="rId37"/>
    <p:sldId id="782" r:id="rId38"/>
    <p:sldId id="656" r:id="rId39"/>
    <p:sldId id="657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1857"/>
  </p:normalViewPr>
  <p:slideViewPr>
    <p:cSldViewPr snapToGrid="0" snapToObjects="1">
      <p:cViewPr varScale="1">
        <p:scale>
          <a:sx n="107" d="100"/>
          <a:sy n="107" d="100"/>
        </p:scale>
        <p:origin x="49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0.png>
</file>

<file path=ppt/media/image11.png>
</file>

<file path=ppt/media/image3.tiff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F61C71-A4A5-7748-978D-DF611C9D4F8D}" type="datetimeFigureOut">
              <a:rPr lang="en-US" smtClean="0"/>
              <a:t>3/3/19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99043-9C5F-0B4C-B04F-BEAC9D24D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132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>
            <a:extLst>
              <a:ext uri="{FF2B5EF4-FFF2-40B4-BE49-F238E27FC236}">
                <a16:creationId xmlns:a16="http://schemas.microsoft.com/office/drawing/2014/main" id="{8DD243C6-1B82-4A41-BC1C-C6CCA98D8E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1363" indent="-28416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1413" indent="-2270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98613" indent="-2270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5813" indent="-227013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3013" indent="-2270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0213" indent="-2270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7413" indent="-2270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4613" indent="-22701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7DF31A92-8CD2-6A41-A229-E694F564E652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17410" name="Rectangle 2">
            <a:extLst>
              <a:ext uri="{FF2B5EF4-FFF2-40B4-BE49-F238E27FC236}">
                <a16:creationId xmlns:a16="http://schemas.microsoft.com/office/drawing/2014/main" id="{F8A3E9A5-EDCA-FB41-9AAB-3A31BB52BC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A3400553-5D61-C74D-8F9E-A8232BC0A8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45154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Slide Image Placeholder 1">
            <a:extLst>
              <a:ext uri="{FF2B5EF4-FFF2-40B4-BE49-F238E27FC236}">
                <a16:creationId xmlns:a16="http://schemas.microsoft.com/office/drawing/2014/main" id="{3B7C82F8-68B2-7542-AC56-2274E7A2DF5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8579" name="Notes Placeholder 2">
            <a:extLst>
              <a:ext uri="{FF2B5EF4-FFF2-40B4-BE49-F238E27FC236}">
                <a16:creationId xmlns:a16="http://schemas.microsoft.com/office/drawing/2014/main" id="{E2049292-F449-7346-9E16-66FF19695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17444" name="Slide Number Placeholder 3">
            <a:extLst>
              <a:ext uri="{FF2B5EF4-FFF2-40B4-BE49-F238E27FC236}">
                <a16:creationId xmlns:a16="http://schemas.microsoft.com/office/drawing/2014/main" id="{BB378DD0-1BC0-DA42-BC7B-8E9069E5F2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534EB2B-90C8-FA42-B2BA-79CD86F1C603}" type="slidenum">
              <a:rPr lang="en-US" altLang="en-US"/>
              <a:pPr>
                <a:spcBef>
                  <a:spcPct val="0"/>
                </a:spcBef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49750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enemy of my enemy is my friend.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Transitivity forms the basis of much sociological thinking about how people function in groups. Balance theory argued that people preferred a  balanced environment with the people around them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99043-9C5F-0B4C-B04F-BEAC9D24D38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646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/>
              <a:t>The percent of transitive triads provides a measure of cohesion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99043-9C5F-0B4C-B04F-BEAC9D24D38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5466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78" name="Slide Image Placeholder 1">
            <a:extLst>
              <a:ext uri="{FF2B5EF4-FFF2-40B4-BE49-F238E27FC236}">
                <a16:creationId xmlns:a16="http://schemas.microsoft.com/office/drawing/2014/main" id="{15FE1C8F-68E6-1C41-BF99-8EC3350417D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34179" name="Notes Placeholder 2">
            <a:extLst>
              <a:ext uri="{FF2B5EF4-FFF2-40B4-BE49-F238E27FC236}">
                <a16:creationId xmlns:a16="http://schemas.microsoft.com/office/drawing/2014/main" id="{6C06A1D9-652E-BF4F-856C-06F2EA352F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36900" name="Slide Number Placeholder 3">
            <a:extLst>
              <a:ext uri="{FF2B5EF4-FFF2-40B4-BE49-F238E27FC236}">
                <a16:creationId xmlns:a16="http://schemas.microsoft.com/office/drawing/2014/main" id="{18ED4C5B-8F38-3945-A3C2-905FD0BD46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924A0EA-ADE3-EF43-A010-E5BA8D8AA336}" type="slidenum">
              <a:rPr lang="en-US" altLang="en-US"/>
              <a:pPr>
                <a:spcBef>
                  <a:spcPct val="0"/>
                </a:spcBef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84904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Slide Image Placeholder 1">
            <a:extLst>
              <a:ext uri="{FF2B5EF4-FFF2-40B4-BE49-F238E27FC236}">
                <a16:creationId xmlns:a16="http://schemas.microsoft.com/office/drawing/2014/main" id="{7B92E2C0-4919-8345-8EFC-9302914154F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1651" name="Notes Placeholder 2">
            <a:extLst>
              <a:ext uri="{FF2B5EF4-FFF2-40B4-BE49-F238E27FC236}">
                <a16:creationId xmlns:a16="http://schemas.microsoft.com/office/drawing/2014/main" id="{0AD9E775-2FBD-FB4A-B735-6EED2B671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20516" name="Slide Number Placeholder 3">
            <a:extLst>
              <a:ext uri="{FF2B5EF4-FFF2-40B4-BE49-F238E27FC236}">
                <a16:creationId xmlns:a16="http://schemas.microsoft.com/office/drawing/2014/main" id="{259807FA-F878-E540-9DF3-AB367290FF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5604705-7662-9E49-92B0-58346B63E10E}" type="slidenum">
              <a:rPr lang="en-US" altLang="en-US"/>
              <a:pPr>
                <a:spcBef>
                  <a:spcPct val="0"/>
                </a:spcBef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0041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674" name="Slide Image Placeholder 1">
            <a:extLst>
              <a:ext uri="{FF2B5EF4-FFF2-40B4-BE49-F238E27FC236}">
                <a16:creationId xmlns:a16="http://schemas.microsoft.com/office/drawing/2014/main" id="{5A43817E-602F-BF4E-A05F-83BF2855A40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2675" name="Notes Placeholder 2">
            <a:extLst>
              <a:ext uri="{FF2B5EF4-FFF2-40B4-BE49-F238E27FC236}">
                <a16:creationId xmlns:a16="http://schemas.microsoft.com/office/drawing/2014/main" id="{5BDBA5FE-05DE-5B4D-8CB2-7E8DAB651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21540" name="Slide Number Placeholder 3">
            <a:extLst>
              <a:ext uri="{FF2B5EF4-FFF2-40B4-BE49-F238E27FC236}">
                <a16:creationId xmlns:a16="http://schemas.microsoft.com/office/drawing/2014/main" id="{3918C9AD-4308-004C-83F8-1781570CD8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54F7B8B1-9F2E-3049-A5CC-26C9C712EF6A}" type="slidenum">
              <a:rPr lang="en-US" altLang="en-US"/>
              <a:pPr>
                <a:spcBef>
                  <a:spcPct val="0"/>
                </a:spcBef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65242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98" name="Slide Image Placeholder 1">
            <a:extLst>
              <a:ext uri="{FF2B5EF4-FFF2-40B4-BE49-F238E27FC236}">
                <a16:creationId xmlns:a16="http://schemas.microsoft.com/office/drawing/2014/main" id="{D04F610E-52C4-5549-820A-198E46DD76C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3699" name="Notes Placeholder 2">
            <a:extLst>
              <a:ext uri="{FF2B5EF4-FFF2-40B4-BE49-F238E27FC236}">
                <a16:creationId xmlns:a16="http://schemas.microsoft.com/office/drawing/2014/main" id="{985BF95F-D404-B542-A8AE-015F53225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21540" name="Slide Number Placeholder 3">
            <a:extLst>
              <a:ext uri="{FF2B5EF4-FFF2-40B4-BE49-F238E27FC236}">
                <a16:creationId xmlns:a16="http://schemas.microsoft.com/office/drawing/2014/main" id="{7D57270C-92FD-0F43-88AD-AD5EFA6566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899C8AE-05AF-7848-8E9B-EE2028174291}" type="slidenum">
              <a:rPr lang="en-US" altLang="en-US"/>
              <a:pPr>
                <a:spcBef>
                  <a:spcPct val="0"/>
                </a:spcBef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52419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794" name="Slide Image Placeholder 1">
            <a:extLst>
              <a:ext uri="{FF2B5EF4-FFF2-40B4-BE49-F238E27FC236}">
                <a16:creationId xmlns:a16="http://schemas.microsoft.com/office/drawing/2014/main" id="{13B4DBA7-7016-8441-B845-C3D3ED5EEBD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7795" name="Notes Placeholder 2">
            <a:extLst>
              <a:ext uri="{FF2B5EF4-FFF2-40B4-BE49-F238E27FC236}">
                <a16:creationId xmlns:a16="http://schemas.microsoft.com/office/drawing/2014/main" id="{4C989F46-9C07-9B4C-88A2-87E2A57AB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network with high clustering indicates that nodes are connected in dense pockets of interconnectivity, whereas one with low clustering has few pockets of interconnectivity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326660" name="Slide Number Placeholder 3">
            <a:extLst>
              <a:ext uri="{FF2B5EF4-FFF2-40B4-BE49-F238E27FC236}">
                <a16:creationId xmlns:a16="http://schemas.microsoft.com/office/drawing/2014/main" id="{EFF05654-D303-3748-B06A-E6BF35A166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D2874AE-7E9D-8343-A824-60E925EE1308}" type="slidenum">
              <a:rPr lang="en-US" altLang="en-US"/>
              <a:pPr>
                <a:spcBef>
                  <a:spcPct val="0"/>
                </a:spcBef>
              </a:pPr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27463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818" name="Slide Image Placeholder 1">
            <a:extLst>
              <a:ext uri="{FF2B5EF4-FFF2-40B4-BE49-F238E27FC236}">
                <a16:creationId xmlns:a16="http://schemas.microsoft.com/office/drawing/2014/main" id="{455DD0AF-2847-5B45-A324-6628BF6A3BE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8819" name="Notes Placeholder 2">
            <a:extLst>
              <a:ext uri="{FF2B5EF4-FFF2-40B4-BE49-F238E27FC236}">
                <a16:creationId xmlns:a16="http://schemas.microsoft.com/office/drawing/2014/main" id="{42B11D56-3C98-624F-944C-BC1A46067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27684" name="Slide Number Placeholder 3">
            <a:extLst>
              <a:ext uri="{FF2B5EF4-FFF2-40B4-BE49-F238E27FC236}">
                <a16:creationId xmlns:a16="http://schemas.microsoft.com/office/drawing/2014/main" id="{C64C9E60-5126-724D-86BE-28BD78D5D6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E50FF64-7B53-1948-B492-4EC4B9EA7206}" type="slidenum">
              <a:rPr lang="en-US" altLang="en-US"/>
              <a:pPr>
                <a:spcBef>
                  <a:spcPct val="0"/>
                </a:spcBef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0206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53A948DF-8502-F140-8577-6602492043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AB8A8C61-7151-2748-A330-8D24E32632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Dormant for decades then revitalized by Watts &amp; </a:t>
            </a:r>
            <a:r>
              <a:rPr lang="en-US" altLang="en-US" dirty="0" err="1"/>
              <a:t>Strogatz</a:t>
            </a:r>
            <a:r>
              <a:rPr lang="en-US" altLang="en-US" dirty="0"/>
              <a:t>. Characterized by: shorter path lengths than would be expected in a random network of the same size and density.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Clustering can accelerate behavior and disease spread within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groups but will inhibit spread between groups.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endParaRPr lang="en-US" altLang="en-US" dirty="0"/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5D34629C-ED43-5643-B6CB-5CEC912D8A9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fld id="{EBCAD349-6CA2-DD4A-83FF-C2CF185CC3C7}" type="slidenum">
              <a:rPr lang="en-US" altLang="en-US" sz="1200" smtClean="0">
                <a:solidFill>
                  <a:schemeClr val="tx1"/>
                </a:solidFill>
              </a:rPr>
              <a:pPr/>
              <a:t>29</a:t>
            </a:fld>
            <a:endParaRPr lang="en-US" altLang="en-US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790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22" name="Rectangle 7">
            <a:extLst>
              <a:ext uri="{FF2B5EF4-FFF2-40B4-BE49-F238E27FC236}">
                <a16:creationId xmlns:a16="http://schemas.microsoft.com/office/drawing/2014/main" id="{B1A1EAAA-172A-D143-AC76-E6B81BB3A02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0880A6FA-AD42-1E48-97AD-52E0454D184B}" type="slidenum">
              <a:rPr lang="en-US" altLang="en-US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  <p:sp>
        <p:nvSpPr>
          <p:cNvPr id="402435" name="Rectangle 2">
            <a:extLst>
              <a:ext uri="{FF2B5EF4-FFF2-40B4-BE49-F238E27FC236}">
                <a16:creationId xmlns:a16="http://schemas.microsoft.com/office/drawing/2014/main" id="{2F1244BF-1C4A-C14E-8DE3-2652356F8B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402436" name="Rectangle 3">
            <a:extLst>
              <a:ext uri="{FF2B5EF4-FFF2-40B4-BE49-F238E27FC236}">
                <a16:creationId xmlns:a16="http://schemas.microsoft.com/office/drawing/2014/main" id="{EAB63551-56E6-D44B-BA10-AFC424A283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68931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42" name="Slide Image Placeholder 1">
            <a:extLst>
              <a:ext uri="{FF2B5EF4-FFF2-40B4-BE49-F238E27FC236}">
                <a16:creationId xmlns:a16="http://schemas.microsoft.com/office/drawing/2014/main" id="{DD5D17AF-D5FD-3A4C-B051-9F70DA62A8C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43" name="Notes Placeholder 2">
            <a:extLst>
              <a:ext uri="{FF2B5EF4-FFF2-40B4-BE49-F238E27FC236}">
                <a16:creationId xmlns:a16="http://schemas.microsoft.com/office/drawing/2014/main" id="{BC7DC762-0395-524B-ADC6-1B2E9108C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28708" name="Slide Number Placeholder 3">
            <a:extLst>
              <a:ext uri="{FF2B5EF4-FFF2-40B4-BE49-F238E27FC236}">
                <a16:creationId xmlns:a16="http://schemas.microsoft.com/office/drawing/2014/main" id="{8BCA282C-7B85-C446-8E08-B6170299E8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7AC86AA-79F2-2B41-98FC-18EBC94A019A}" type="slidenum">
              <a:rPr lang="en-US" altLang="en-US"/>
              <a:pPr>
                <a:spcBef>
                  <a:spcPct val="0"/>
                </a:spcBef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29453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866" name="Slide Image Placeholder 1">
            <a:extLst>
              <a:ext uri="{FF2B5EF4-FFF2-40B4-BE49-F238E27FC236}">
                <a16:creationId xmlns:a16="http://schemas.microsoft.com/office/drawing/2014/main" id="{DAC0DD42-6E7D-E244-AD8D-DBA205F7A8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20867" name="Notes Placeholder 2">
            <a:extLst>
              <a:ext uri="{FF2B5EF4-FFF2-40B4-BE49-F238E27FC236}">
                <a16:creationId xmlns:a16="http://schemas.microsoft.com/office/drawing/2014/main" id="{8D4443CD-D7FB-824F-8BFF-E059C6E92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29732" name="Slide Number Placeholder 3">
            <a:extLst>
              <a:ext uri="{FF2B5EF4-FFF2-40B4-BE49-F238E27FC236}">
                <a16:creationId xmlns:a16="http://schemas.microsoft.com/office/drawing/2014/main" id="{0E5E5D5B-6299-0A46-9E1C-1B7A79C573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95FF0CD1-ECF9-AD4C-B3CC-909B4827B5D6}" type="slidenum">
              <a:rPr lang="en-US" altLang="en-US"/>
              <a:pPr>
                <a:spcBef>
                  <a:spcPct val="0"/>
                </a:spcBef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69938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Slide Image Placeholder 1">
            <a:extLst>
              <a:ext uri="{FF2B5EF4-FFF2-40B4-BE49-F238E27FC236}">
                <a16:creationId xmlns:a16="http://schemas.microsoft.com/office/drawing/2014/main" id="{B9B08291-24A5-4248-854F-EFCA1555F2A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21891" name="Notes Placeholder 2">
            <a:extLst>
              <a:ext uri="{FF2B5EF4-FFF2-40B4-BE49-F238E27FC236}">
                <a16:creationId xmlns:a16="http://schemas.microsoft.com/office/drawing/2014/main" id="{97874FDE-B812-1144-9EEC-C607B0ED5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Thus, centralization has the net effect of placing more power and control on the central people, the opinion leaders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330756" name="Slide Number Placeholder 3">
            <a:extLst>
              <a:ext uri="{FF2B5EF4-FFF2-40B4-BE49-F238E27FC236}">
                <a16:creationId xmlns:a16="http://schemas.microsoft.com/office/drawing/2014/main" id="{C3553697-7EA8-0545-8764-DF712B6503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53BC4F5-BC77-644F-B637-2A6DE6351CF3}" type="slidenum">
              <a:rPr lang="en-US" altLang="en-US"/>
              <a:pPr>
                <a:spcBef>
                  <a:spcPct val="0"/>
                </a:spcBef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95627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226" name="Slide Image Placeholder 1">
            <a:extLst>
              <a:ext uri="{FF2B5EF4-FFF2-40B4-BE49-F238E27FC236}">
                <a16:creationId xmlns:a16="http://schemas.microsoft.com/office/drawing/2014/main" id="{B8AB51D9-5E2E-2449-A75F-50C5867E27B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36227" name="Notes Placeholder 2">
            <a:extLst>
              <a:ext uri="{FF2B5EF4-FFF2-40B4-BE49-F238E27FC236}">
                <a16:creationId xmlns:a16="http://schemas.microsoft.com/office/drawing/2014/main" id="{2DD20283-09C4-1941-ADE6-21C0F3418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38948" name="Slide Number Placeholder 3">
            <a:extLst>
              <a:ext uri="{FF2B5EF4-FFF2-40B4-BE49-F238E27FC236}">
                <a16:creationId xmlns:a16="http://schemas.microsoft.com/office/drawing/2014/main" id="{89BB8640-FCF6-DA45-A9D7-C27BB24BCF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5AB40568-F8A2-034A-BE33-A4D3EE5CECC8}" type="slidenum">
              <a:rPr lang="en-US" altLang="en-US"/>
              <a:pPr>
                <a:spcBef>
                  <a:spcPct val="0"/>
                </a:spcBef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80675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962" name="Slide Image Placeholder 1">
            <a:extLst>
              <a:ext uri="{FF2B5EF4-FFF2-40B4-BE49-F238E27FC236}">
                <a16:creationId xmlns:a16="http://schemas.microsoft.com/office/drawing/2014/main" id="{8919E4D4-1DB3-4C47-A1C3-D44EF49048C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24963" name="Notes Placeholder 2">
            <a:extLst>
              <a:ext uri="{FF2B5EF4-FFF2-40B4-BE49-F238E27FC236}">
                <a16:creationId xmlns:a16="http://schemas.microsoft.com/office/drawing/2014/main" id="{609B2004-A689-5045-918B-B37E6E425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33828" name="Slide Number Placeholder 3">
            <a:extLst>
              <a:ext uri="{FF2B5EF4-FFF2-40B4-BE49-F238E27FC236}">
                <a16:creationId xmlns:a16="http://schemas.microsoft.com/office/drawing/2014/main" id="{64D68BFB-31B7-424D-9594-402BF2C339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C6CC22C-5C6C-C248-A94B-67E14CCEA8FA}" type="slidenum">
              <a:rPr lang="en-US" altLang="en-US"/>
              <a:pPr>
                <a:spcBef>
                  <a:spcPct val="0"/>
                </a:spcBef>
              </a:pPr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22130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250" name="Slide Image Placeholder 1">
            <a:extLst>
              <a:ext uri="{FF2B5EF4-FFF2-40B4-BE49-F238E27FC236}">
                <a16:creationId xmlns:a16="http://schemas.microsoft.com/office/drawing/2014/main" id="{E82723DF-34F4-F843-BDCB-98730FCCB5D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37251" name="Notes Placeholder 2">
            <a:extLst>
              <a:ext uri="{FF2B5EF4-FFF2-40B4-BE49-F238E27FC236}">
                <a16:creationId xmlns:a16="http://schemas.microsoft.com/office/drawing/2014/main" id="{A044C397-E450-0843-940E-68EF5EFA6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39972" name="Slide Number Placeholder 3">
            <a:extLst>
              <a:ext uri="{FF2B5EF4-FFF2-40B4-BE49-F238E27FC236}">
                <a16:creationId xmlns:a16="http://schemas.microsoft.com/office/drawing/2014/main" id="{70D4B8C2-D95E-A54C-B3E3-415913BCCB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80BAE7C-0321-9D40-896E-D8D129538789}" type="slidenum">
              <a:rPr lang="en-US" altLang="en-US"/>
              <a:pPr>
                <a:spcBef>
                  <a:spcPct val="0"/>
                </a:spcBef>
              </a:pPr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12846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274" name="Slide Image Placeholder 1">
            <a:extLst>
              <a:ext uri="{FF2B5EF4-FFF2-40B4-BE49-F238E27FC236}">
                <a16:creationId xmlns:a16="http://schemas.microsoft.com/office/drawing/2014/main" id="{C0C28AFA-57B5-D549-8BD8-E383A19B27C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38275" name="Notes Placeholder 2">
            <a:extLst>
              <a:ext uri="{FF2B5EF4-FFF2-40B4-BE49-F238E27FC236}">
                <a16:creationId xmlns:a16="http://schemas.microsoft.com/office/drawing/2014/main" id="{0CD7D4B6-EDFB-DA42-A4C1-CE5D5990E2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40996" name="Slide Number Placeholder 3">
            <a:extLst>
              <a:ext uri="{FF2B5EF4-FFF2-40B4-BE49-F238E27FC236}">
                <a16:creationId xmlns:a16="http://schemas.microsoft.com/office/drawing/2014/main" id="{75F54710-4F6C-AA4C-AD6C-24F4A29C82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ACB16B9-1744-7245-8878-BC524490FD1D}" type="slidenum">
              <a:rPr lang="en-US" altLang="en-US"/>
              <a:pPr>
                <a:spcBef>
                  <a:spcPct val="0"/>
                </a:spcBef>
              </a:pPr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7886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298" name="Slide Image Placeholder 1">
            <a:extLst>
              <a:ext uri="{FF2B5EF4-FFF2-40B4-BE49-F238E27FC236}">
                <a16:creationId xmlns:a16="http://schemas.microsoft.com/office/drawing/2014/main" id="{C8BE2205-7E6D-3E45-885E-F78CE4A225D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39299" name="Notes Placeholder 2">
            <a:extLst>
              <a:ext uri="{FF2B5EF4-FFF2-40B4-BE49-F238E27FC236}">
                <a16:creationId xmlns:a16="http://schemas.microsoft.com/office/drawing/2014/main" id="{BD951110-0A7A-7940-B4F7-5306FFBBA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342020" name="Slide Number Placeholder 3">
            <a:extLst>
              <a:ext uri="{FF2B5EF4-FFF2-40B4-BE49-F238E27FC236}">
                <a16:creationId xmlns:a16="http://schemas.microsoft.com/office/drawing/2014/main" id="{D0BBF81A-C525-5A45-B7F1-EFDAB2FB34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77C907F-22D3-8843-8C2C-E448F5B06FC4}" type="slidenum">
              <a:rPr lang="en-US" altLang="en-US"/>
              <a:pPr>
                <a:spcBef>
                  <a:spcPct val="0"/>
                </a:spcBef>
              </a:pPr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8577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458" name="Slide Image Placeholder 1">
            <a:extLst>
              <a:ext uri="{FF2B5EF4-FFF2-40B4-BE49-F238E27FC236}">
                <a16:creationId xmlns:a16="http://schemas.microsoft.com/office/drawing/2014/main" id="{2B5203C2-1931-E34B-8227-B7CC0720218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3459" name="Notes Placeholder 2">
            <a:extLst>
              <a:ext uri="{FF2B5EF4-FFF2-40B4-BE49-F238E27FC236}">
                <a16:creationId xmlns:a16="http://schemas.microsoft.com/office/drawing/2014/main" id="{1F887B9D-3E13-1B45-AC6D-2433CB9B3A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13348" name="Slide Number Placeholder 3">
            <a:extLst>
              <a:ext uri="{FF2B5EF4-FFF2-40B4-BE49-F238E27FC236}">
                <a16:creationId xmlns:a16="http://schemas.microsoft.com/office/drawing/2014/main" id="{C4F67CC5-459F-DF4A-8FEB-1FA33BE0CE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467DBAC-5F07-F54E-9845-E5C5DE3CF80A}" type="slidenum">
              <a:rPr lang="en-US" altLang="en-US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9928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30" name="Slide Image Placeholder 1">
            <a:extLst>
              <a:ext uri="{FF2B5EF4-FFF2-40B4-BE49-F238E27FC236}">
                <a16:creationId xmlns:a16="http://schemas.microsoft.com/office/drawing/2014/main" id="{F5D3D2B5-DB1B-AB42-9CB2-D5B64AEEC0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32131" name="Notes Placeholder 2">
            <a:extLst>
              <a:ext uri="{FF2B5EF4-FFF2-40B4-BE49-F238E27FC236}">
                <a16:creationId xmlns:a16="http://schemas.microsoft.com/office/drawing/2014/main" id="{053D7223-7340-FF48-9FE7-125DD61E2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34852" name="Slide Number Placeholder 3">
            <a:extLst>
              <a:ext uri="{FF2B5EF4-FFF2-40B4-BE49-F238E27FC236}">
                <a16:creationId xmlns:a16="http://schemas.microsoft.com/office/drawing/2014/main" id="{C88D4808-FE66-2C42-9A00-114F01AB11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7ABE7D0-20BC-AF4E-AC8E-38CBCB2FEF09}" type="slidenum">
              <a:rPr lang="en-US" altLang="en-US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23091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482" name="Slide Image Placeholder 1">
            <a:extLst>
              <a:ext uri="{FF2B5EF4-FFF2-40B4-BE49-F238E27FC236}">
                <a16:creationId xmlns:a16="http://schemas.microsoft.com/office/drawing/2014/main" id="{A525D804-CF24-C042-85AC-248E7E9EC67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4483" name="Notes Placeholder 2">
            <a:extLst>
              <a:ext uri="{FF2B5EF4-FFF2-40B4-BE49-F238E27FC236}">
                <a16:creationId xmlns:a16="http://schemas.microsoft.com/office/drawing/2014/main" id="{FC29FD06-4F1D-2B4C-AA60-2CA7BC221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Density is the number of connections in the network reported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a fraction of the total links possible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314372" name="Slide Number Placeholder 3">
            <a:extLst>
              <a:ext uri="{FF2B5EF4-FFF2-40B4-BE49-F238E27FC236}">
                <a16:creationId xmlns:a16="http://schemas.microsoft.com/office/drawing/2014/main" id="{01700B7C-9CEF-A249-AA6F-D0EC1C3023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F46180D-9912-F441-A3A3-8DCBE0E7A449}" type="slidenum">
              <a:rPr lang="en-US" altLang="en-US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22680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4" name="Slide Image Placeholder 1">
            <a:extLst>
              <a:ext uri="{FF2B5EF4-FFF2-40B4-BE49-F238E27FC236}">
                <a16:creationId xmlns:a16="http://schemas.microsoft.com/office/drawing/2014/main" id="{AB1F5CBD-F352-9843-9FEA-ECB95CB6EA3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7555" name="Notes Placeholder 2">
            <a:extLst>
              <a:ext uri="{FF2B5EF4-FFF2-40B4-BE49-F238E27FC236}">
                <a16:creationId xmlns:a16="http://schemas.microsoft.com/office/drawing/2014/main" id="{74CCC3D0-23C7-4342-9C4F-C21BF17F2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316420" name="Slide Number Placeholder 3">
            <a:extLst>
              <a:ext uri="{FF2B5EF4-FFF2-40B4-BE49-F238E27FC236}">
                <a16:creationId xmlns:a16="http://schemas.microsoft.com/office/drawing/2014/main" id="{BF51C6EA-2B85-B64A-AA6C-42489DC278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BB5FE36-3B95-854A-88B0-09641DF31674}" type="slidenum">
              <a:rPr lang="en-US" altLang="en-US"/>
              <a:pPr>
                <a:spcBef>
                  <a:spcPct val="0"/>
                </a:spcBef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0144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 larger group it would be harder to exert control on individual, but on the other hand with a large group there is a possibility of the individual becoming distant and impersonal.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99043-9C5F-0B4C-B04F-BEAC9D24D38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507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>
            <a:extLst>
              <a:ext uri="{FF2B5EF4-FFF2-40B4-BE49-F238E27FC236}">
                <a16:creationId xmlns:a16="http://schemas.microsoft.com/office/drawing/2014/main" id="{E31D45DE-4219-9149-BEB5-D17153B66B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4" name="Notes Placeholder 2">
            <a:extLst>
              <a:ext uri="{FF2B5EF4-FFF2-40B4-BE49-F238E27FC236}">
                <a16:creationId xmlns:a16="http://schemas.microsoft.com/office/drawing/2014/main" id="{E863EBDE-9C62-E74A-8D95-F2CC3DB593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The smallest piece of society. When a third person enters a “dyad”, it transforms into a “group” (Zimmel). ….. Heider’s “balance theory” argues that people tend to seek balance in their relations. If a triad has all positive relationship, or two negatives and one positive, it is “balanced”. </a:t>
            </a:r>
          </a:p>
        </p:txBody>
      </p:sp>
      <p:sp>
        <p:nvSpPr>
          <p:cNvPr id="28675" name="Slide Number Placeholder 3">
            <a:extLst>
              <a:ext uri="{FF2B5EF4-FFF2-40B4-BE49-F238E27FC236}">
                <a16:creationId xmlns:a16="http://schemas.microsoft.com/office/drawing/2014/main" id="{65FCBA02-D389-094C-BB30-E7A7897457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fld id="{D0BC9B84-6989-404D-BB18-E6A7309F4615}" type="slidenum">
              <a:rPr lang="en-US" altLang="en-US" sz="1200" smtClean="0">
                <a:solidFill>
                  <a:schemeClr val="tx1"/>
                </a:solidFill>
              </a:rPr>
              <a:pPr/>
              <a:t>17</a:t>
            </a:fld>
            <a:endParaRPr lang="en-US" altLang="en-US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74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1200" dirty="0">
                <a:sym typeface="Wingdings" pitchFamily="2" charset="2"/>
              </a:rPr>
              <a:t>Transitivity implies balance, and balance theory is one of the foundations of many behavioral theories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1200" dirty="0">
                <a:sym typeface="Wingdings" pitchFamily="2" charset="2"/>
              </a:rPr>
              <a:t>It is believed that people seek balance both toward others and objects (Heider)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1200" dirty="0">
                <a:sym typeface="Wingdings" pitchFamily="2" charset="2"/>
              </a:rPr>
              <a:t>If a person is imbalanced, this creates cognitive dissonance and people will try to reduce cognitive dissonance (Festinger)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99043-9C5F-0B4C-B04F-BEAC9D24D38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15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6D636-AF9A-E240-B51B-CB7439CF5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72EF6C-53E3-1B44-BF28-9C0C2E8E21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B3388-C630-674E-BC0B-C1DBA901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A9124-3F0B-934B-8A35-582D46A87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73847-91AF-494A-A1DC-C947065AF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37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8482C-1A3E-9949-8D86-D744EEDA8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132643-4CC5-E941-9F09-B224A31942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2794F-AA3A-844F-B623-A0873C6EC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57CD6-3C9D-EB40-846D-BF1031A39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5B432-5BA8-5D41-9D6A-F7B91CE15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52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FFC721-866E-B647-A3DF-0C4EB639D8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5873D3-80ED-5547-8236-717E157EA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F1739-4AF7-7342-96EB-D0942E693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216D4-578F-794D-A6F5-2363A5595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CD37C-7E12-7143-A3D4-D337A8484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15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914400" y="1981200"/>
            <a:ext cx="103632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CAE0D80-15A3-1645-8284-71C0F3DAF38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DAC362D-D75D-F74D-80D2-5E07F67593B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CA84CAF-E83B-2945-BEA4-61ED8FF6FE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4389861-DEE3-814C-A872-D030737CEC3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8205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7ED94-A913-6A43-829B-04FCC6054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5876C-57B1-5342-BF55-EF1F9AB75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341A4-83AA-E246-BB90-7C46471A8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BAA0B-5D2C-5941-9572-B9646EEE4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EC984-59D7-EF47-A11F-83EC47FD5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57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4760-A9CF-BB40-8DAF-BC4B2F7FD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FC2C4-0311-B548-8B1F-150052207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1F083-B31B-2148-B8B5-EB8C697ED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DF84A-21C2-6641-B68A-16506FDAE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13C64-6649-5148-8ED2-689A57A04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526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D31EA-DC43-4245-AF47-9C86667C4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C3493-4E70-604E-BA95-DA0622924E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3D28C-1BEF-B849-9DA3-0A6345B47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8F1583-E972-1A4B-9079-AE4DF8FC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583723-BB51-C74C-9362-E3A53428E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CD01A6-A121-3F43-A503-A7BC08163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961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730B0-F238-6245-B6E9-7029E327E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20FED3-9C2A-DC4F-B6DA-11A292CC0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A6536A-CA81-FA47-8307-2C39BF894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1A6693-43CD-6E4D-A9D0-0CC34F6B20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24E134-B6C9-4642-AF67-AB01563138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01025F-E838-3F4C-A697-19EE3D975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98C672-2DCD-EF40-95D2-13A7A1141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F889AA-DDCB-2D41-AC7A-8B5531542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916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71FC2-4787-5040-8D16-A758CBDFE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366DC1-78F9-B846-A98B-ED2529EA2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00C543-035A-3941-BAF9-A22FF4E22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4EC316-DD67-8E4C-93EE-C7604410C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020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A2DC92-CBF0-6F4B-AAAF-D58FE452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0E1424-142E-CF4A-B49D-E2C6A4B5D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5386FE-AD83-7F4C-84A8-951092004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33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1F585-BD89-A24E-9C0D-70B0CF225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266B8-1792-574E-BFB0-F9F3258C1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22E50B-BA3F-D64A-ACEC-1BDB79115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8E0625-2D11-BA4A-A69E-FED7A7D6C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2741A-DD5A-D642-8D8F-BE8173C02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A6FF3E-DD05-E04D-B8B1-3593A3E8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87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AD85-5EBF-1F45-B2DA-E6AB3AC42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552429-37EF-1A4E-8C7E-DDA1649E1F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0A142C-2FEB-C846-84C9-5331B9EF9B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31AAA-F411-794A-B10C-A2D00FDC8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D6F5DA-EDB2-6843-83E3-E0116157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A3BDEE-DA8B-4540-A3C5-06B30540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776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06BE71-65BA-074F-85E4-D25530D86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7CE2E-D269-2947-9744-C79C29A119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FF4C5-11BF-5747-9409-4F8DA4DFD4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2FE3E-7F41-B740-AB11-B10296A5CB71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AF0E0-3784-CE4D-85C6-12B49704DF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53379-4FFD-014C-92C8-A2DC551D8F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773EC-4782-2E48-8053-5CF2123EB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70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3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Number Placeholder 5">
            <a:extLst>
              <a:ext uri="{FF2B5EF4-FFF2-40B4-BE49-F238E27FC236}">
                <a16:creationId xmlns:a16="http://schemas.microsoft.com/office/drawing/2014/main" id="{340A0BA1-A5D0-2144-88C6-720C48E98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1DE1795-D423-2A40-8B0C-92EAFD7D64E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400"/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12297805-7A9E-254F-BCED-3E37939CD7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752600" y="0"/>
            <a:ext cx="8686800" cy="1143000"/>
          </a:xfrm>
          <a:ln>
            <a:solidFill>
              <a:schemeClr val="accent2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 sz="2400" dirty="0"/>
              <a:t>Social Network Analysis Class (Spring 2019) </a:t>
            </a:r>
            <a:br>
              <a:rPr lang="en-US" altLang="en-US" sz="2400" dirty="0"/>
            </a:br>
            <a:r>
              <a:rPr lang="en-US" altLang="en-US" sz="2400" dirty="0"/>
              <a:t> Jieun Shin </a:t>
            </a:r>
            <a:br>
              <a:rPr lang="en-US" altLang="en-US" sz="2400" dirty="0"/>
            </a:br>
            <a:r>
              <a:rPr lang="en-US" altLang="en-US" sz="2400" dirty="0"/>
              <a:t>[ Week 7 ]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A50CD73D-B756-4444-8B60-4CF72818C5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057400" y="1295400"/>
            <a:ext cx="7772400" cy="4800600"/>
          </a:xfrm>
          <a:ln>
            <a:solidFill>
              <a:srgbClr val="FF9300"/>
            </a:solidFill>
            <a:miter lim="800000"/>
            <a:headEnd/>
            <a:tailEnd/>
          </a:ln>
        </p:spPr>
        <p:txBody>
          <a:bodyPr>
            <a:normAutofit fontScale="92500" lnSpcReduction="20000"/>
          </a:bodyPr>
          <a:lstStyle/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b="1" dirty="0"/>
              <a:t>Introduction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1) Introduction to Social Network Analysis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2) Network Data Collection &amp; Basic Measures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3) Personal/Ego-centric Methods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b="1" dirty="0"/>
              <a:t>Measures &amp; Methods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4) Fundamental Network Concepts 1 (Centrality)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5) Fundamental Network Concepts 2 (Groups)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6) Fundamental Network Concepts 3 (Positions)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u="sng" dirty="0"/>
              <a:t>7) Network Level Measures (Transitivity &amp; Triads)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8) Exponential Random Graph Models (ERGM)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b="1" dirty="0"/>
              <a:t>Applications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8) Graphics &amp; Visualization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9) Diffusion &amp; Innovations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10) Digital Media &amp; Network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11) Presentation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12) Presentation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1800" dirty="0"/>
              <a:t>14) Final Project </a:t>
            </a:r>
          </a:p>
        </p:txBody>
      </p:sp>
    </p:spTree>
    <p:extLst>
      <p:ext uri="{BB962C8B-B14F-4D97-AF65-F5344CB8AC3E}">
        <p14:creationId xmlns:p14="http://schemas.microsoft.com/office/powerpoint/2010/main" val="1650493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755D-60C9-9D40-ABBB-A5A9AC80D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Density &amp; Communities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B3084-698D-D440-A56F-DE20F31B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Density is an important parameter used to identify subgroups within the network </a:t>
            </a:r>
          </a:p>
          <a:p>
            <a:r>
              <a:rPr lang="en-US" dirty="0"/>
              <a:t>A community is defined by a higher density of edges within groups than between them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4D1944-AE0C-4645-AC01-62729071C1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87" t="20361" r="29258" b="26126"/>
          <a:stretch/>
        </p:blipFill>
        <p:spPr>
          <a:xfrm>
            <a:off x="5853982" y="3408063"/>
            <a:ext cx="2845174" cy="290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791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Title 1">
            <a:extLst>
              <a:ext uri="{FF2B5EF4-FFF2-40B4-BE49-F238E27FC236}">
                <a16:creationId xmlns:a16="http://schemas.microsoft.com/office/drawing/2014/main" id="{020A6341-FBEC-C944-9AAB-673E2E901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000" dirty="0">
                <a:latin typeface="+mn-lt"/>
              </a:rPr>
              <a:t>Number of Components</a:t>
            </a:r>
          </a:p>
        </p:txBody>
      </p:sp>
      <p:sp>
        <p:nvSpPr>
          <p:cNvPr id="208899" name="Content Placeholder 2">
            <a:extLst>
              <a:ext uri="{FF2B5EF4-FFF2-40B4-BE49-F238E27FC236}">
                <a16:creationId xmlns:a16="http://schemas.microsoft.com/office/drawing/2014/main" id="{68B7F7B0-7E9C-4242-ADA7-0D8B5BB15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Many networks are composed of several components and knowing the component structure of a network is important</a:t>
            </a:r>
          </a:p>
          <a:p>
            <a:r>
              <a:rPr lang="en-US" altLang="en-US" dirty="0"/>
              <a:t>Usually one large component</a:t>
            </a:r>
          </a:p>
          <a:p>
            <a:pPr lvl="1"/>
            <a:r>
              <a:rPr lang="en-US" altLang="en-US" dirty="0"/>
              <a:t>Calculate percent in the largest component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79A7C2-56F6-DB49-89AB-AE784B174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fld id="{0037B953-56ED-9349-9774-A9F29D4C948D}" type="slidenum">
              <a:rPr lang="en-US" altLang="en-US" sz="1400">
                <a:solidFill>
                  <a:srgbClr val="000000"/>
                </a:solidFill>
              </a:rPr>
              <a:pPr/>
              <a:t>11</a:t>
            </a:fld>
            <a:endParaRPr lang="en-US" alt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175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D42022A9-3895-D24D-A624-6173501841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000" dirty="0">
                <a:latin typeface="+mn-lt"/>
              </a:rPr>
              <a:t>Reciprocity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0D8F0542-535D-5241-B684-A5993835883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Measures the extent to which a tie from A to B is reciprocated by a tie from B to A</a:t>
            </a:r>
          </a:p>
          <a:p>
            <a:r>
              <a:rPr lang="en-US" altLang="en-US" dirty="0"/>
              <a:t>Reciprocity is meaningful when a network is directed </a:t>
            </a:r>
          </a:p>
        </p:txBody>
      </p:sp>
      <p:sp>
        <p:nvSpPr>
          <p:cNvPr id="25603" name="Slide Number Placeholder 3">
            <a:extLst>
              <a:ext uri="{FF2B5EF4-FFF2-40B4-BE49-F238E27FC236}">
                <a16:creationId xmlns:a16="http://schemas.microsoft.com/office/drawing/2014/main" id="{4D1F3D21-82A4-F94A-BE7F-229F6BF3DD1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06B1D7C-9850-A148-A440-11EA277B6E7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400"/>
          </a:p>
        </p:txBody>
      </p:sp>
      <p:sp>
        <p:nvSpPr>
          <p:cNvPr id="25604" name="Oval 4">
            <a:extLst>
              <a:ext uri="{FF2B5EF4-FFF2-40B4-BE49-F238E27FC236}">
                <a16:creationId xmlns:a16="http://schemas.microsoft.com/office/drawing/2014/main" id="{E9523AF8-6AFF-3643-BC23-B3F91CCC2A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5562600"/>
            <a:ext cx="685800" cy="685800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5605" name="Oval 5">
            <a:extLst>
              <a:ext uri="{FF2B5EF4-FFF2-40B4-BE49-F238E27FC236}">
                <a16:creationId xmlns:a16="http://schemas.microsoft.com/office/drawing/2014/main" id="{899263CC-72FB-EC47-944C-38A5E4B8A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419600"/>
            <a:ext cx="685800" cy="685800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25606" name="Oval 6">
            <a:extLst>
              <a:ext uri="{FF2B5EF4-FFF2-40B4-BE49-F238E27FC236}">
                <a16:creationId xmlns:a16="http://schemas.microsoft.com/office/drawing/2014/main" id="{8FCE2857-0A4E-E54F-9E5C-1ADDC84B58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5100" y="5541963"/>
            <a:ext cx="685800" cy="685800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chemeClr val="bg1"/>
                </a:solidFill>
              </a:rPr>
              <a:t>C</a:t>
            </a:r>
          </a:p>
        </p:txBody>
      </p:sp>
      <p:cxnSp>
        <p:nvCxnSpPr>
          <p:cNvPr id="25607" name="Straight Arrow Connector 8">
            <a:extLst>
              <a:ext uri="{FF2B5EF4-FFF2-40B4-BE49-F238E27FC236}">
                <a16:creationId xmlns:a16="http://schemas.microsoft.com/office/drawing/2014/main" id="{A10FB34A-D1F4-FC47-8FA0-050639B5C632}"/>
              </a:ext>
            </a:extLst>
          </p:cNvPr>
          <p:cNvCxnSpPr>
            <a:cxnSpLocks/>
          </p:cNvCxnSpPr>
          <p:nvPr/>
        </p:nvCxnSpPr>
        <p:spPr bwMode="auto">
          <a:xfrm flipH="1">
            <a:off x="3733801" y="4849814"/>
            <a:ext cx="1046163" cy="712787"/>
          </a:xfrm>
          <a:prstGeom prst="straightConnector1">
            <a:avLst/>
          </a:prstGeom>
          <a:noFill/>
          <a:ln w="44450" algn="ctr">
            <a:solidFill>
              <a:schemeClr val="tx2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608" name="Straight Arrow Connector 13">
            <a:extLst>
              <a:ext uri="{FF2B5EF4-FFF2-40B4-BE49-F238E27FC236}">
                <a16:creationId xmlns:a16="http://schemas.microsoft.com/office/drawing/2014/main" id="{807AD4BC-73B6-2B4B-9E5B-26690672E56B}"/>
              </a:ext>
            </a:extLst>
          </p:cNvPr>
          <p:cNvCxnSpPr>
            <a:cxnSpLocks/>
          </p:cNvCxnSpPr>
          <p:nvPr/>
        </p:nvCxnSpPr>
        <p:spPr bwMode="auto">
          <a:xfrm>
            <a:off x="5659439" y="4849814"/>
            <a:ext cx="820737" cy="771525"/>
          </a:xfrm>
          <a:prstGeom prst="straightConnector1">
            <a:avLst/>
          </a:prstGeom>
          <a:noFill/>
          <a:ln w="44450" algn="ctr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4021904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Slide Number Placeholder 5">
            <a:extLst>
              <a:ext uri="{FF2B5EF4-FFF2-40B4-BE49-F238E27FC236}">
                <a16:creationId xmlns:a16="http://schemas.microsoft.com/office/drawing/2014/main" id="{4E8EE244-1EE8-0F47-9B0B-F86DB7A2F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75A1160-EDC0-274C-8A0B-37B9323F4D8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400"/>
          </a:p>
        </p:txBody>
      </p:sp>
      <p:sp>
        <p:nvSpPr>
          <p:cNvPr id="210947" name="Rectangle 2">
            <a:extLst>
              <a:ext uri="{FF2B5EF4-FFF2-40B4-BE49-F238E27FC236}">
                <a16:creationId xmlns:a16="http://schemas.microsoft.com/office/drawing/2014/main" id="{675324FA-5E6C-9D45-97E7-EA259316C9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>
                <a:latin typeface="+mn-lt"/>
              </a:rPr>
              <a:t>Reciprocity (Mutuality, Symmetry)</a:t>
            </a:r>
          </a:p>
        </p:txBody>
      </p:sp>
      <p:sp>
        <p:nvSpPr>
          <p:cNvPr id="210948" name="Rectangle 3">
            <a:extLst>
              <a:ext uri="{FF2B5EF4-FFF2-40B4-BE49-F238E27FC236}">
                <a16:creationId xmlns:a16="http://schemas.microsoft.com/office/drawing/2014/main" id="{F714E731-EDF5-9F48-A3DB-D734D885C6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1690688"/>
            <a:ext cx="9050994" cy="2819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dirty="0">
                <a:sym typeface="Wingdings" pitchFamily="2" charset="2"/>
              </a:rPr>
              <a:t>Some relations are inherently symmetric or asymmetric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dirty="0"/>
              <a:t>Symmetric: Who did you have lunch with?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dirty="0"/>
              <a:t>Asymmetric: Who did you go to for advice?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/>
              <a:t>Reciprocity is calculated as the percent of ties that are reciprocated:</a:t>
            </a:r>
          </a:p>
        </p:txBody>
      </p:sp>
      <p:sp>
        <p:nvSpPr>
          <p:cNvPr id="210949" name="Rectangle 5">
            <a:extLst>
              <a:ext uri="{FF2B5EF4-FFF2-40B4-BE49-F238E27FC236}">
                <a16:creationId xmlns:a16="http://schemas.microsoft.com/office/drawing/2014/main" id="{99B87ECC-9D8A-0543-8230-AE97624600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2994" y="2872153"/>
            <a:ext cx="186013" cy="646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graphicFrame>
        <p:nvGraphicFramePr>
          <p:cNvPr id="210950" name="Object 2">
            <a:extLst>
              <a:ext uri="{FF2B5EF4-FFF2-40B4-BE49-F238E27FC236}">
                <a16:creationId xmlns:a16="http://schemas.microsoft.com/office/drawing/2014/main" id="{819BC1CF-EE0F-FD40-8CE3-F54E5533EE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0222138"/>
              </p:ext>
            </p:extLst>
          </p:nvPr>
        </p:nvGraphicFramePr>
        <p:xfrm>
          <a:off x="3166213" y="4415203"/>
          <a:ext cx="4038600" cy="127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5" name="Equation" r:id="rId4" imgW="33934400" imgH="10820400" progId="Equation.3">
                  <p:embed/>
                </p:oleObj>
              </mc:Choice>
              <mc:Fallback>
                <p:oleObj name="Equation" r:id="rId4" imgW="33934400" imgH="10820400" progId="Equation.3">
                  <p:embed/>
                  <p:pic>
                    <p:nvPicPr>
                      <p:cNvPr id="210950" name="Object 2">
                        <a:extLst>
                          <a:ext uri="{FF2B5EF4-FFF2-40B4-BE49-F238E27FC236}">
                            <a16:creationId xmlns:a16="http://schemas.microsoft.com/office/drawing/2014/main" id="{819BC1CF-EE0F-FD40-8CE3-F54E5533EED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66213" y="4415203"/>
                        <a:ext cx="4038600" cy="1276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4160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C7EE8-EF6A-544F-8E36-4A889FB50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Homophily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3EA89-2D35-164A-BAA1-C6C54E028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Homophily is the principle that a contact between similar people occurs at a higher rate than among dissimilar people (McPherson, Smith-</a:t>
            </a:r>
            <a:r>
              <a:rPr lang="en-US" dirty="0" err="1"/>
              <a:t>Lovin</a:t>
            </a:r>
            <a:r>
              <a:rPr lang="en-US" dirty="0"/>
              <a:t>, &amp; Cook, 2001)</a:t>
            </a:r>
          </a:p>
          <a:p>
            <a:r>
              <a:rPr lang="en-US" dirty="0"/>
              <a:t>Similarity induces homophily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59DAF3-F5D3-5845-AA9F-08687F433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309" y="3777906"/>
            <a:ext cx="3279044" cy="21780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C7D8AB-45CA-FA4E-B2A3-7547EC94E94E}"/>
              </a:ext>
            </a:extLst>
          </p:cNvPr>
          <p:cNvSpPr txBox="1"/>
          <p:nvPr/>
        </p:nvSpPr>
        <p:spPr>
          <a:xfrm>
            <a:off x="5016843" y="4201297"/>
            <a:ext cx="3496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Birds of a feather flock together</a:t>
            </a:r>
          </a:p>
        </p:txBody>
      </p:sp>
    </p:spTree>
    <p:extLst>
      <p:ext uri="{BB962C8B-B14F-4D97-AF65-F5344CB8AC3E}">
        <p14:creationId xmlns:p14="http://schemas.microsoft.com/office/powerpoint/2010/main" val="2560971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72646-5832-AA42-B968-0D91483DA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Two types of homophily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AC695-4C3B-D84A-AF87-A015AF7FF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Status homophily : sociodemographic dimensions (race, ethnicity, sex, age, religion, education, occupation,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Value homophily : internal states (political belief, attitudes, abilities, aspiration, </a:t>
            </a:r>
            <a:r>
              <a:rPr lang="en-US" dirty="0" err="1"/>
              <a:t>etc</a:t>
            </a:r>
            <a:r>
              <a:rPr lang="en-US" dirty="0"/>
              <a:t>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                                                                                </a:t>
            </a:r>
            <a:r>
              <a:rPr lang="en-US" sz="2400" dirty="0" err="1"/>
              <a:t>Lazarsfeld</a:t>
            </a:r>
            <a:r>
              <a:rPr lang="en-US" sz="2400" dirty="0"/>
              <a:t> &amp; Merton (1954) </a:t>
            </a:r>
          </a:p>
        </p:txBody>
      </p:sp>
    </p:spTree>
    <p:extLst>
      <p:ext uri="{BB962C8B-B14F-4D97-AF65-F5344CB8AC3E}">
        <p14:creationId xmlns:p14="http://schemas.microsoft.com/office/powerpoint/2010/main" val="1476309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662AA-5A89-304A-9181-2EFDB5AF9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776" y="365125"/>
            <a:ext cx="10380023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Georg Simmel (1858–1915)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B44D6-5F57-5F47-9AE2-2059C4E57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9381"/>
            <a:ext cx="10515600" cy="4351338"/>
          </a:xfrm>
        </p:spPr>
        <p:txBody>
          <a:bodyPr/>
          <a:lstStyle/>
          <a:p>
            <a:r>
              <a:rPr lang="en-US" dirty="0"/>
              <a:t>One of the first sociologists to look at how the size a group affects interactions among its members  </a:t>
            </a:r>
          </a:p>
          <a:p>
            <a:r>
              <a:rPr lang="en-US" dirty="0"/>
              <a:t>A dyad (two member group) interactions are intense and very personal ; the least stable category of groups (e.g., marriage)</a:t>
            </a:r>
          </a:p>
          <a:p>
            <a:r>
              <a:rPr lang="en-US" dirty="0"/>
              <a:t> In a triad (a three member group), </a:t>
            </a:r>
            <a:r>
              <a:rPr lang="en-US" dirty="0">
                <a:solidFill>
                  <a:srgbClr val="000000"/>
                </a:solidFill>
              </a:rPr>
              <a:t>there may be strategies that lead to competition, alliances, or mediation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54A417-CCFA-FE4E-9184-B7D5746B0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0404" y="407719"/>
            <a:ext cx="11938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123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>
            <a:extLst>
              <a:ext uri="{FF2B5EF4-FFF2-40B4-BE49-F238E27FC236}">
                <a16:creationId xmlns:a16="http://schemas.microsoft.com/office/drawing/2014/main" id="{97200FC8-16E8-544F-A017-374D07FAAE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000" dirty="0">
                <a:latin typeface="+mn-lt"/>
              </a:rPr>
              <a:t>Triads </a:t>
            </a:r>
          </a:p>
        </p:txBody>
      </p:sp>
      <p:sp useBgFill="1">
        <p:nvSpPr>
          <p:cNvPr id="27650" name="Content Placeholder 2">
            <a:extLst>
              <a:ext uri="{FF2B5EF4-FFF2-40B4-BE49-F238E27FC236}">
                <a16:creationId xmlns:a16="http://schemas.microsoft.com/office/drawing/2014/main" id="{BBCE7D23-D8BD-9145-B823-6A5F907CD9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69987" y="1677194"/>
            <a:ext cx="8572501" cy="4378325"/>
          </a:xfrm>
        </p:spPr>
        <p:txBody>
          <a:bodyPr/>
          <a:lstStyle/>
          <a:p>
            <a:r>
              <a:rPr lang="en-US" altLang="en-US" dirty="0"/>
              <a:t>Triad refer to any structure that involves three nodes</a:t>
            </a:r>
          </a:p>
          <a:p>
            <a:r>
              <a:rPr lang="en-US" altLang="en-US" dirty="0"/>
              <a:t>There are 4 types of triads with undirected</a:t>
            </a:r>
          </a:p>
        </p:txBody>
      </p:sp>
      <p:sp>
        <p:nvSpPr>
          <p:cNvPr id="27651" name="Slide Number Placeholder 3">
            <a:extLst>
              <a:ext uri="{FF2B5EF4-FFF2-40B4-BE49-F238E27FC236}">
                <a16:creationId xmlns:a16="http://schemas.microsoft.com/office/drawing/2014/main" id="{A5414A49-1364-6745-A104-2309966CDB2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110F20B-935A-C140-82B3-7934C47B157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400"/>
          </a:p>
        </p:txBody>
      </p:sp>
      <p:cxnSp>
        <p:nvCxnSpPr>
          <p:cNvPr id="27652" name="Straight Connector 19">
            <a:extLst>
              <a:ext uri="{FF2B5EF4-FFF2-40B4-BE49-F238E27FC236}">
                <a16:creationId xmlns:a16="http://schemas.microsoft.com/office/drawing/2014/main" id="{1CCD996F-2AEF-E541-BF0E-0F7AAB13EF73}"/>
              </a:ext>
            </a:extLst>
          </p:cNvPr>
          <p:cNvCxnSpPr>
            <a:cxnSpLocks/>
          </p:cNvCxnSpPr>
          <p:nvPr/>
        </p:nvCxnSpPr>
        <p:spPr bwMode="auto">
          <a:xfrm flipH="1">
            <a:off x="7772142" y="3958829"/>
            <a:ext cx="495300" cy="727075"/>
          </a:xfrm>
          <a:prstGeom prst="line">
            <a:avLst/>
          </a:prstGeom>
          <a:noFill/>
          <a:ln w="9525" algn="ctr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653" name="Straight Connector 20">
            <a:extLst>
              <a:ext uri="{FF2B5EF4-FFF2-40B4-BE49-F238E27FC236}">
                <a16:creationId xmlns:a16="http://schemas.microsoft.com/office/drawing/2014/main" id="{C5698359-4EBD-0E43-A84A-0FDB529B9198}"/>
              </a:ext>
            </a:extLst>
          </p:cNvPr>
          <p:cNvCxnSpPr>
            <a:cxnSpLocks/>
          </p:cNvCxnSpPr>
          <p:nvPr/>
        </p:nvCxnSpPr>
        <p:spPr bwMode="auto">
          <a:xfrm>
            <a:off x="8426193" y="4011215"/>
            <a:ext cx="461963" cy="635000"/>
          </a:xfrm>
          <a:prstGeom prst="line">
            <a:avLst/>
          </a:prstGeom>
          <a:noFill/>
          <a:ln w="9525" algn="ctr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654" name="Straight Connector 21">
            <a:extLst>
              <a:ext uri="{FF2B5EF4-FFF2-40B4-BE49-F238E27FC236}">
                <a16:creationId xmlns:a16="http://schemas.microsoft.com/office/drawing/2014/main" id="{56E82B5A-657C-3D43-A365-76A309D693EB}"/>
              </a:ext>
            </a:extLst>
          </p:cNvPr>
          <p:cNvCxnSpPr>
            <a:cxnSpLocks/>
          </p:cNvCxnSpPr>
          <p:nvPr/>
        </p:nvCxnSpPr>
        <p:spPr bwMode="auto">
          <a:xfrm flipH="1">
            <a:off x="7772142" y="4806553"/>
            <a:ext cx="1333500" cy="0"/>
          </a:xfrm>
          <a:prstGeom prst="line">
            <a:avLst/>
          </a:prstGeom>
          <a:noFill/>
          <a:ln w="9525" algn="ctr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655" name="Oval 27">
            <a:extLst>
              <a:ext uri="{FF2B5EF4-FFF2-40B4-BE49-F238E27FC236}">
                <a16:creationId xmlns:a16="http://schemas.microsoft.com/office/drawing/2014/main" id="{753C0978-A9E8-8D49-9BC2-1F5B534A8F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9505" y="3825478"/>
            <a:ext cx="406400" cy="419100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7656" name="Oval 32">
            <a:extLst>
              <a:ext uri="{FF2B5EF4-FFF2-40B4-BE49-F238E27FC236}">
                <a16:creationId xmlns:a16="http://schemas.microsoft.com/office/drawing/2014/main" id="{2FC95B13-D108-444E-8ED6-092F9294B6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6593" y="4736703"/>
            <a:ext cx="404813" cy="419100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7657" name="Oval 33">
            <a:extLst>
              <a:ext uri="{FF2B5EF4-FFF2-40B4-BE49-F238E27FC236}">
                <a16:creationId xmlns:a16="http://schemas.microsoft.com/office/drawing/2014/main" id="{0D8CB494-6CEF-B848-9832-D223F27CE1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41317" y="4722415"/>
            <a:ext cx="406400" cy="419100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7658" name="Oval 34">
            <a:extLst>
              <a:ext uri="{FF2B5EF4-FFF2-40B4-BE49-F238E27FC236}">
                <a16:creationId xmlns:a16="http://schemas.microsoft.com/office/drawing/2014/main" id="{F85952E8-EFA2-4B4E-8EEA-DE30C9156D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5930" y="3873104"/>
            <a:ext cx="406400" cy="420687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7659" name="Oval 35">
            <a:extLst>
              <a:ext uri="{FF2B5EF4-FFF2-40B4-BE49-F238E27FC236}">
                <a16:creationId xmlns:a16="http://schemas.microsoft.com/office/drawing/2014/main" id="{BC38AEC0-0EB0-734B-98C1-35248D8725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87467" y="4736703"/>
            <a:ext cx="406400" cy="419100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7660" name="Oval 36">
            <a:extLst>
              <a:ext uri="{FF2B5EF4-FFF2-40B4-BE49-F238E27FC236}">
                <a16:creationId xmlns:a16="http://schemas.microsoft.com/office/drawing/2014/main" id="{C571CE5C-9C6C-5444-8E76-B46B07764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7267" y="4736703"/>
            <a:ext cx="406400" cy="419100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cxnSp>
        <p:nvCxnSpPr>
          <p:cNvPr id="27661" name="Straight Connector 37">
            <a:extLst>
              <a:ext uri="{FF2B5EF4-FFF2-40B4-BE49-F238E27FC236}">
                <a16:creationId xmlns:a16="http://schemas.microsoft.com/office/drawing/2014/main" id="{A5E2A825-048B-D643-9C11-337854404183}"/>
              </a:ext>
            </a:extLst>
          </p:cNvPr>
          <p:cNvCxnSpPr>
            <a:cxnSpLocks/>
          </p:cNvCxnSpPr>
          <p:nvPr/>
        </p:nvCxnSpPr>
        <p:spPr bwMode="auto">
          <a:xfrm flipH="1">
            <a:off x="3409692" y="4158853"/>
            <a:ext cx="520700" cy="800100"/>
          </a:xfrm>
          <a:prstGeom prst="line">
            <a:avLst/>
          </a:prstGeom>
          <a:noFill/>
          <a:ln w="9525" algn="ctr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662" name="Oval 40">
            <a:extLst>
              <a:ext uri="{FF2B5EF4-FFF2-40B4-BE49-F238E27FC236}">
                <a16:creationId xmlns:a16="http://schemas.microsoft.com/office/drawing/2014/main" id="{C0658B51-1D58-2044-8EDE-42423C0AD1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1555" y="3825478"/>
            <a:ext cx="406400" cy="419100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7663" name="Oval 42">
            <a:extLst>
              <a:ext uri="{FF2B5EF4-FFF2-40B4-BE49-F238E27FC236}">
                <a16:creationId xmlns:a16="http://schemas.microsoft.com/office/drawing/2014/main" id="{DCCE1970-8CAC-3E48-B212-15ACABB8C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8455" y="4633515"/>
            <a:ext cx="406400" cy="419100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7664" name="Oval 43">
            <a:extLst>
              <a:ext uri="{FF2B5EF4-FFF2-40B4-BE49-F238E27FC236}">
                <a16:creationId xmlns:a16="http://schemas.microsoft.com/office/drawing/2014/main" id="{912FB3CF-DA80-9D47-B475-A3D8B6079B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13392" y="4620815"/>
            <a:ext cx="406400" cy="420688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7665" name="Oval 46">
            <a:extLst>
              <a:ext uri="{FF2B5EF4-FFF2-40B4-BE49-F238E27FC236}">
                <a16:creationId xmlns:a16="http://schemas.microsoft.com/office/drawing/2014/main" id="{07D83269-5524-814F-9B2F-3B67F0370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1755" y="3757215"/>
            <a:ext cx="406400" cy="419100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7666" name="Oval 47">
            <a:extLst>
              <a:ext uri="{FF2B5EF4-FFF2-40B4-BE49-F238E27FC236}">
                <a16:creationId xmlns:a16="http://schemas.microsoft.com/office/drawing/2014/main" id="{3B53EF8B-CD4F-C846-BD67-853875DF2B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5505" y="4712890"/>
            <a:ext cx="406400" cy="420688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7667" name="Oval 48">
            <a:extLst>
              <a:ext uri="{FF2B5EF4-FFF2-40B4-BE49-F238E27FC236}">
                <a16:creationId xmlns:a16="http://schemas.microsoft.com/office/drawing/2014/main" id="{D650BE11-6DF5-2C4A-A254-BB92C32E22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38655" y="4712890"/>
            <a:ext cx="406400" cy="420688"/>
          </a:xfrm>
          <a:prstGeom prst="ellipse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cxnSp>
        <p:nvCxnSpPr>
          <p:cNvPr id="27668" name="Straight Connector 51">
            <a:extLst>
              <a:ext uri="{FF2B5EF4-FFF2-40B4-BE49-F238E27FC236}">
                <a16:creationId xmlns:a16="http://schemas.microsoft.com/office/drawing/2014/main" id="{4D34A69F-1271-2E40-A7EE-03FE1089D889}"/>
              </a:ext>
            </a:extLst>
          </p:cNvPr>
          <p:cNvCxnSpPr>
            <a:cxnSpLocks/>
          </p:cNvCxnSpPr>
          <p:nvPr/>
        </p:nvCxnSpPr>
        <p:spPr bwMode="auto">
          <a:xfrm flipH="1">
            <a:off x="5465505" y="4922440"/>
            <a:ext cx="1333500" cy="0"/>
          </a:xfrm>
          <a:prstGeom prst="line">
            <a:avLst/>
          </a:prstGeom>
          <a:noFill/>
          <a:ln w="9525" algn="ctr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669" name="TextBox 52">
            <a:extLst>
              <a:ext uri="{FF2B5EF4-FFF2-40B4-BE49-F238E27FC236}">
                <a16:creationId xmlns:a16="http://schemas.microsoft.com/office/drawing/2014/main" id="{17E0016E-DEE3-3E4A-8727-B0B6545612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6593" y="3055540"/>
            <a:ext cx="11350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tx2"/>
                </a:solidFill>
              </a:rPr>
              <a:t>transitive</a:t>
            </a:r>
          </a:p>
        </p:txBody>
      </p:sp>
      <p:cxnSp>
        <p:nvCxnSpPr>
          <p:cNvPr id="27670" name="Straight Connector 55">
            <a:extLst>
              <a:ext uri="{FF2B5EF4-FFF2-40B4-BE49-F238E27FC236}">
                <a16:creationId xmlns:a16="http://schemas.microsoft.com/office/drawing/2014/main" id="{CDBDD605-DBB5-1A49-9968-F89F7AECFD57}"/>
              </a:ext>
            </a:extLst>
          </p:cNvPr>
          <p:cNvCxnSpPr>
            <a:cxnSpLocks/>
          </p:cNvCxnSpPr>
          <p:nvPr/>
        </p:nvCxnSpPr>
        <p:spPr bwMode="auto">
          <a:xfrm flipH="1">
            <a:off x="5567105" y="4030265"/>
            <a:ext cx="519112" cy="801688"/>
          </a:xfrm>
          <a:prstGeom prst="line">
            <a:avLst/>
          </a:prstGeom>
          <a:noFill/>
          <a:ln w="9525" algn="ctr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944194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8" name="Rectangle 2">
            <a:extLst>
              <a:ext uri="{FF2B5EF4-FFF2-40B4-BE49-F238E27FC236}">
                <a16:creationId xmlns:a16="http://schemas.microsoft.com/office/drawing/2014/main" id="{761161DF-161A-E341-9633-F388905861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000" dirty="0">
                <a:latin typeface="+mn-lt"/>
              </a:rPr>
              <a:t>Transitive Triad</a:t>
            </a:r>
          </a:p>
        </p:txBody>
      </p:sp>
      <p:sp>
        <p:nvSpPr>
          <p:cNvPr id="214019" name="Oval 15">
            <a:extLst>
              <a:ext uri="{FF2B5EF4-FFF2-40B4-BE49-F238E27FC236}">
                <a16:creationId xmlns:a16="http://schemas.microsoft.com/office/drawing/2014/main" id="{6BB2CB33-0D2C-1648-8DC9-FA82B84826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4114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4020" name="Oval 16">
            <a:extLst>
              <a:ext uri="{FF2B5EF4-FFF2-40B4-BE49-F238E27FC236}">
                <a16:creationId xmlns:a16="http://schemas.microsoft.com/office/drawing/2014/main" id="{BF4E0405-2001-B943-BA7F-97679833DE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4038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4021" name="Oval 17">
            <a:extLst>
              <a:ext uri="{FF2B5EF4-FFF2-40B4-BE49-F238E27FC236}">
                <a16:creationId xmlns:a16="http://schemas.microsoft.com/office/drawing/2014/main" id="{60B89C27-71AF-BE44-984C-EFCAA446A8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2667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4022" name="Line 18">
            <a:extLst>
              <a:ext uri="{FF2B5EF4-FFF2-40B4-BE49-F238E27FC236}">
                <a16:creationId xmlns:a16="http://schemas.microsoft.com/office/drawing/2014/main" id="{C1FDAADE-3080-E94F-B303-914259A50F3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33800" y="2819400"/>
            <a:ext cx="1066800" cy="10668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4023" name="Line 19">
            <a:extLst>
              <a:ext uri="{FF2B5EF4-FFF2-40B4-BE49-F238E27FC236}">
                <a16:creationId xmlns:a16="http://schemas.microsoft.com/office/drawing/2014/main" id="{A73172D7-9161-404D-8E1B-91EE4A5678C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10000" y="4114800"/>
            <a:ext cx="20574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4024" name="Line 20">
            <a:extLst>
              <a:ext uri="{FF2B5EF4-FFF2-40B4-BE49-F238E27FC236}">
                <a16:creationId xmlns:a16="http://schemas.microsoft.com/office/drawing/2014/main" id="{81EEB309-3B6F-3049-BE11-67289A76991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029200" y="2819400"/>
            <a:ext cx="914400" cy="1143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4025" name="Text Box 21">
            <a:extLst>
              <a:ext uri="{FF2B5EF4-FFF2-40B4-BE49-F238E27FC236}">
                <a16:creationId xmlns:a16="http://schemas.microsoft.com/office/drawing/2014/main" id="{61C084DC-6837-E643-B3EB-43EB726755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9725" y="3854450"/>
            <a:ext cx="5143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chemeClr val="tx2"/>
                </a:solidFill>
              </a:rPr>
              <a:t>A</a:t>
            </a:r>
          </a:p>
        </p:txBody>
      </p:sp>
      <p:sp>
        <p:nvSpPr>
          <p:cNvPr id="214026" name="Text Box 22">
            <a:extLst>
              <a:ext uri="{FF2B5EF4-FFF2-40B4-BE49-F238E27FC236}">
                <a16:creationId xmlns:a16="http://schemas.microsoft.com/office/drawing/2014/main" id="{6980F1A4-BAAB-DD44-9D6E-7825B70D93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3810000"/>
            <a:ext cx="4889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chemeClr val="tx2"/>
                </a:solidFill>
              </a:rPr>
              <a:t>B</a:t>
            </a:r>
          </a:p>
        </p:txBody>
      </p:sp>
      <p:sp>
        <p:nvSpPr>
          <p:cNvPr id="214027" name="Text Box 23">
            <a:extLst>
              <a:ext uri="{FF2B5EF4-FFF2-40B4-BE49-F238E27FC236}">
                <a16:creationId xmlns:a16="http://schemas.microsoft.com/office/drawing/2014/main" id="{05A0519E-DB54-EE47-B4A5-59673140F4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8679" y="1843088"/>
            <a:ext cx="36639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tx2"/>
                </a:solidFill>
              </a:rPr>
              <a:t>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D6D017-FDA2-C74C-AD7B-EF5EDDB13270}"/>
              </a:ext>
            </a:extLst>
          </p:cNvPr>
          <p:cNvSpPr txBox="1"/>
          <p:nvPr/>
        </p:nvSpPr>
        <p:spPr>
          <a:xfrm>
            <a:off x="805180" y="5223817"/>
            <a:ext cx="1066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 triad is considered “transitive” when A and B both have the same relationship to C</a:t>
            </a:r>
          </a:p>
        </p:txBody>
      </p:sp>
    </p:spTree>
    <p:extLst>
      <p:ext uri="{BB962C8B-B14F-4D97-AF65-F5344CB8AC3E}">
        <p14:creationId xmlns:p14="http://schemas.microsoft.com/office/powerpoint/2010/main" val="252452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Slide Number Placeholder 5">
            <a:extLst>
              <a:ext uri="{FF2B5EF4-FFF2-40B4-BE49-F238E27FC236}">
                <a16:creationId xmlns:a16="http://schemas.microsoft.com/office/drawing/2014/main" id="{BF2C0791-2F08-CC44-86C8-11A9F34B8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50C0E22-332C-754B-A6FB-83691652428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/>
          </a:p>
        </p:txBody>
      </p:sp>
      <p:sp>
        <p:nvSpPr>
          <p:cNvPr id="211971" name="Rectangle 2">
            <a:extLst>
              <a:ext uri="{FF2B5EF4-FFF2-40B4-BE49-F238E27FC236}">
                <a16:creationId xmlns:a16="http://schemas.microsoft.com/office/drawing/2014/main" id="{1D6C827A-079C-C045-A946-8546BE738C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Triads (cont’d)</a:t>
            </a:r>
          </a:p>
        </p:txBody>
      </p:sp>
      <p:sp>
        <p:nvSpPr>
          <p:cNvPr id="211972" name="Rectangle 3">
            <a:extLst>
              <a:ext uri="{FF2B5EF4-FFF2-40B4-BE49-F238E27FC236}">
                <a16:creationId xmlns:a16="http://schemas.microsoft.com/office/drawing/2014/main" id="{60C09D28-B5DD-DF4B-8C18-DBAAECCAC7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 a directed graph there are 16 possible triads:</a:t>
            </a:r>
          </a:p>
          <a:p>
            <a:pPr lvl="1" eaLnBrk="1" hangingPunct="1"/>
            <a:r>
              <a:rPr lang="en-US" altLang="en-US" dirty="0"/>
              <a:t>A</a:t>
            </a:r>
            <a:r>
              <a:rPr lang="en-US" altLang="en-US" dirty="0">
                <a:sym typeface="Wingdings" pitchFamily="2" charset="2"/>
              </a:rPr>
              <a:t>B BC AC</a:t>
            </a:r>
          </a:p>
          <a:p>
            <a:pPr lvl="1" eaLnBrk="1" hangingPunct="1"/>
            <a:r>
              <a:rPr lang="en-US" altLang="en-US" dirty="0">
                <a:sym typeface="Wingdings" pitchFamily="2" charset="2"/>
              </a:rPr>
              <a:t>AB BC CA </a:t>
            </a:r>
          </a:p>
          <a:p>
            <a:pPr lvl="1" eaLnBrk="1" hangingPunct="1"/>
            <a:r>
              <a:rPr lang="en-US" altLang="en-US" dirty="0">
                <a:sym typeface="Wingdings" pitchFamily="2" charset="2"/>
              </a:rPr>
              <a:t>….</a:t>
            </a:r>
          </a:p>
          <a:p>
            <a:pPr eaLnBrk="1" hangingPunct="1"/>
            <a:r>
              <a:rPr lang="en-US" altLang="en-US" dirty="0"/>
              <a:t>One can do a triad census of a network calculating the percent of triads of each type in the network</a:t>
            </a:r>
          </a:p>
        </p:txBody>
      </p:sp>
    </p:spTree>
    <p:extLst>
      <p:ext uri="{BB962C8B-B14F-4D97-AF65-F5344CB8AC3E}">
        <p14:creationId xmlns:p14="http://schemas.microsoft.com/office/powerpoint/2010/main" val="84677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Slide Number Placeholder 5">
            <a:extLst>
              <a:ext uri="{FF2B5EF4-FFF2-40B4-BE49-F238E27FC236}">
                <a16:creationId xmlns:a16="http://schemas.microsoft.com/office/drawing/2014/main" id="{48AC44D1-91B1-C746-A513-449AA594C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9B7663F-7EC8-964F-AA85-760EC240D8C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/>
          </a:p>
        </p:txBody>
      </p:sp>
      <p:sp>
        <p:nvSpPr>
          <p:cNvPr id="201731" name="Rectangle 2">
            <a:extLst>
              <a:ext uri="{FF2B5EF4-FFF2-40B4-BE49-F238E27FC236}">
                <a16:creationId xmlns:a16="http://schemas.microsoft.com/office/drawing/2014/main" id="{216B585C-F9E0-8044-9022-E462759F3D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457199"/>
            <a:ext cx="9220200" cy="1368425"/>
          </a:xfrm>
        </p:spPr>
        <p:txBody>
          <a:bodyPr>
            <a:normAutofit/>
          </a:bodyPr>
          <a:lstStyle/>
          <a:p>
            <a:r>
              <a:rPr lang="en-US" altLang="en-US" sz="4000" dirty="0">
                <a:latin typeface="+mn-lt"/>
              </a:rPr>
              <a:t>Week 8: Network Level Indicators</a:t>
            </a:r>
          </a:p>
        </p:txBody>
      </p:sp>
      <p:sp>
        <p:nvSpPr>
          <p:cNvPr id="201732" name="Rectangle 4">
            <a:extLst>
              <a:ext uri="{FF2B5EF4-FFF2-40B4-BE49-F238E27FC236}">
                <a16:creationId xmlns:a16="http://schemas.microsoft.com/office/drawing/2014/main" id="{9183504D-B925-CA40-B439-2893E06717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2103119"/>
            <a:ext cx="10515600" cy="4073843"/>
          </a:xfrm>
        </p:spPr>
        <p:txBody>
          <a:bodyPr/>
          <a:lstStyle/>
          <a:p>
            <a:pPr eaLnBrk="1" hangingPunct="1"/>
            <a:r>
              <a:rPr lang="en-US" altLang="en-US" dirty="0"/>
              <a:t>Bird’s eye view of network</a:t>
            </a:r>
          </a:p>
          <a:p>
            <a:pPr eaLnBrk="1" hangingPunct="1"/>
            <a:r>
              <a:rPr lang="en-US" altLang="en-US" dirty="0"/>
              <a:t>Many network level measures</a:t>
            </a:r>
          </a:p>
          <a:p>
            <a:pPr eaLnBrk="1" hangingPunct="1"/>
            <a:r>
              <a:rPr lang="en-US" altLang="en-US" dirty="0"/>
              <a:t>Size, density, reciprocity, transitivity, average path length, clustering, centralization, and core-periphery </a:t>
            </a:r>
          </a:p>
        </p:txBody>
      </p:sp>
    </p:spTree>
    <p:extLst>
      <p:ext uri="{BB962C8B-B14F-4D97-AF65-F5344CB8AC3E}">
        <p14:creationId xmlns:p14="http://schemas.microsoft.com/office/powerpoint/2010/main" val="35027089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31703881-7309-3341-88F5-E20A897029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24465" y="228601"/>
            <a:ext cx="8781535" cy="792163"/>
          </a:xfrm>
        </p:spPr>
        <p:txBody>
          <a:bodyPr>
            <a:noAutofit/>
          </a:bodyPr>
          <a:lstStyle/>
          <a:p>
            <a:r>
              <a:rPr lang="en-US" altLang="en-US" sz="4000" dirty="0">
                <a:latin typeface="+mn-lt"/>
              </a:rPr>
              <a:t>MAN (Mutual, Asymmetric, Null) Census</a:t>
            </a:r>
          </a:p>
        </p:txBody>
      </p:sp>
      <p:sp>
        <p:nvSpPr>
          <p:cNvPr id="212995" name="Oval 3">
            <a:extLst>
              <a:ext uri="{FF2B5EF4-FFF2-40B4-BE49-F238E27FC236}">
                <a16:creationId xmlns:a16="http://schemas.microsoft.com/office/drawing/2014/main" id="{65541C68-D774-784B-8E0F-578A999245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1828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2996" name="Oval 4">
            <a:extLst>
              <a:ext uri="{FF2B5EF4-FFF2-40B4-BE49-F238E27FC236}">
                <a16:creationId xmlns:a16="http://schemas.microsoft.com/office/drawing/2014/main" id="{90439591-AD08-5348-B401-0BA2F2DE9C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1828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2997" name="Oval 5">
            <a:extLst>
              <a:ext uri="{FF2B5EF4-FFF2-40B4-BE49-F238E27FC236}">
                <a16:creationId xmlns:a16="http://schemas.microsoft.com/office/drawing/2014/main" id="{6035DA67-5011-224C-9072-EA36601FD6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12954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2998" name="Oval 6">
            <a:extLst>
              <a:ext uri="{FF2B5EF4-FFF2-40B4-BE49-F238E27FC236}">
                <a16:creationId xmlns:a16="http://schemas.microsoft.com/office/drawing/2014/main" id="{9B0E606E-2781-B348-A642-48F89EC0F9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1905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2999" name="Oval 7">
            <a:extLst>
              <a:ext uri="{FF2B5EF4-FFF2-40B4-BE49-F238E27FC236}">
                <a16:creationId xmlns:a16="http://schemas.microsoft.com/office/drawing/2014/main" id="{0B506790-4CB7-9C40-A337-DDDD7F6EAE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1905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00" name="Oval 8">
            <a:extLst>
              <a:ext uri="{FF2B5EF4-FFF2-40B4-BE49-F238E27FC236}">
                <a16:creationId xmlns:a16="http://schemas.microsoft.com/office/drawing/2014/main" id="{23E55663-F9AA-2A42-B71E-40455C505C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1371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01" name="Line 9">
            <a:extLst>
              <a:ext uri="{FF2B5EF4-FFF2-40B4-BE49-F238E27FC236}">
                <a16:creationId xmlns:a16="http://schemas.microsoft.com/office/drawing/2014/main" id="{2246CA13-B119-D847-B98E-3027BF4ED62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91000" y="1447800"/>
            <a:ext cx="3048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02" name="Oval 10">
            <a:extLst>
              <a:ext uri="{FF2B5EF4-FFF2-40B4-BE49-F238E27FC236}">
                <a16:creationId xmlns:a16="http://schemas.microsoft.com/office/drawing/2014/main" id="{386A7EE2-5B4B-844B-82B0-68624E95B2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0" y="1905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03" name="Oval 11">
            <a:extLst>
              <a:ext uri="{FF2B5EF4-FFF2-40B4-BE49-F238E27FC236}">
                <a16:creationId xmlns:a16="http://schemas.microsoft.com/office/drawing/2014/main" id="{494CECFA-8284-754F-BA9E-125AC06D1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1905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04" name="Oval 12">
            <a:extLst>
              <a:ext uri="{FF2B5EF4-FFF2-40B4-BE49-F238E27FC236}">
                <a16:creationId xmlns:a16="http://schemas.microsoft.com/office/drawing/2014/main" id="{8EF59B20-FF74-3C48-A56C-6AF0EF5B75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1371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05" name="Line 13">
            <a:extLst>
              <a:ext uri="{FF2B5EF4-FFF2-40B4-BE49-F238E27FC236}">
                <a16:creationId xmlns:a16="http://schemas.microsoft.com/office/drawing/2014/main" id="{F9CFA9CF-254B-3A43-8E17-B5A23D77D4A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48400" y="1447800"/>
            <a:ext cx="3048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06" name="Oval 14">
            <a:extLst>
              <a:ext uri="{FF2B5EF4-FFF2-40B4-BE49-F238E27FC236}">
                <a16:creationId xmlns:a16="http://schemas.microsoft.com/office/drawing/2014/main" id="{BA5983FA-5A98-7D45-A8BE-CD61EECCB2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1600" y="1828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07" name="Oval 15">
            <a:extLst>
              <a:ext uri="{FF2B5EF4-FFF2-40B4-BE49-F238E27FC236}">
                <a16:creationId xmlns:a16="http://schemas.microsoft.com/office/drawing/2014/main" id="{75E79008-551B-FD44-B482-04FC544CB0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05800" y="1828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08" name="Oval 16">
            <a:extLst>
              <a:ext uri="{FF2B5EF4-FFF2-40B4-BE49-F238E27FC236}">
                <a16:creationId xmlns:a16="http://schemas.microsoft.com/office/drawing/2014/main" id="{DD59007A-1166-C449-A36D-C8A3F261C7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6800" y="12954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09" name="Line 17">
            <a:extLst>
              <a:ext uri="{FF2B5EF4-FFF2-40B4-BE49-F238E27FC236}">
                <a16:creationId xmlns:a16="http://schemas.microsoft.com/office/drawing/2014/main" id="{9C954533-FACC-4143-8CD5-AC6EC6FE80A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82000" y="1371600"/>
            <a:ext cx="3048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10" name="Line 18">
            <a:extLst>
              <a:ext uri="{FF2B5EF4-FFF2-40B4-BE49-F238E27FC236}">
                <a16:creationId xmlns:a16="http://schemas.microsoft.com/office/drawing/2014/main" id="{C7CBDD7F-580C-9746-A349-60E4FC621C8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763000" y="1371600"/>
            <a:ext cx="2286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11" name="Text Box 19">
            <a:extLst>
              <a:ext uri="{FF2B5EF4-FFF2-40B4-BE49-F238E27FC236}">
                <a16:creationId xmlns:a16="http://schemas.microsoft.com/office/drawing/2014/main" id="{4BCF2BE6-7F76-6348-B1D1-A2244FA485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1981201"/>
            <a:ext cx="565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003</a:t>
            </a:r>
          </a:p>
        </p:txBody>
      </p:sp>
      <p:sp>
        <p:nvSpPr>
          <p:cNvPr id="213012" name="Text Box 20">
            <a:extLst>
              <a:ext uri="{FF2B5EF4-FFF2-40B4-BE49-F238E27FC236}">
                <a16:creationId xmlns:a16="http://schemas.microsoft.com/office/drawing/2014/main" id="{FFD0CE4C-6B3F-E04F-A915-60A94FA9EC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0" y="2057401"/>
            <a:ext cx="565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012</a:t>
            </a:r>
          </a:p>
        </p:txBody>
      </p:sp>
      <p:sp>
        <p:nvSpPr>
          <p:cNvPr id="213013" name="Text Box 21">
            <a:extLst>
              <a:ext uri="{FF2B5EF4-FFF2-40B4-BE49-F238E27FC236}">
                <a16:creationId xmlns:a16="http://schemas.microsoft.com/office/drawing/2014/main" id="{D8ADC78C-6461-BC45-B557-851A08A846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8400" y="2057401"/>
            <a:ext cx="565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102</a:t>
            </a:r>
          </a:p>
        </p:txBody>
      </p:sp>
      <p:sp>
        <p:nvSpPr>
          <p:cNvPr id="213014" name="Text Box 22">
            <a:extLst>
              <a:ext uri="{FF2B5EF4-FFF2-40B4-BE49-F238E27FC236}">
                <a16:creationId xmlns:a16="http://schemas.microsoft.com/office/drawing/2014/main" id="{710743F6-762D-7747-8192-7D7EC168F0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75650" y="2057401"/>
            <a:ext cx="730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021D</a:t>
            </a:r>
          </a:p>
        </p:txBody>
      </p:sp>
      <p:sp>
        <p:nvSpPr>
          <p:cNvPr id="213015" name="Oval 23">
            <a:extLst>
              <a:ext uri="{FF2B5EF4-FFF2-40B4-BE49-F238E27FC236}">
                <a16:creationId xmlns:a16="http://schemas.microsoft.com/office/drawing/2014/main" id="{5C43A583-8B26-A34E-802A-3708F2E502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3048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16" name="Oval 24">
            <a:extLst>
              <a:ext uri="{FF2B5EF4-FFF2-40B4-BE49-F238E27FC236}">
                <a16:creationId xmlns:a16="http://schemas.microsoft.com/office/drawing/2014/main" id="{A80B69C6-1A85-5445-BC75-D195512661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3048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17" name="Oval 25">
            <a:extLst>
              <a:ext uri="{FF2B5EF4-FFF2-40B4-BE49-F238E27FC236}">
                <a16:creationId xmlns:a16="http://schemas.microsoft.com/office/drawing/2014/main" id="{95E05916-4081-B34D-8008-A24130E33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2514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18" name="Oval 26">
            <a:extLst>
              <a:ext uri="{FF2B5EF4-FFF2-40B4-BE49-F238E27FC236}">
                <a16:creationId xmlns:a16="http://schemas.microsoft.com/office/drawing/2014/main" id="{DDECD464-BACD-3942-978B-314D862548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3124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19" name="Oval 27">
            <a:extLst>
              <a:ext uri="{FF2B5EF4-FFF2-40B4-BE49-F238E27FC236}">
                <a16:creationId xmlns:a16="http://schemas.microsoft.com/office/drawing/2014/main" id="{847514C2-8C81-7349-BC83-0ED7EA7FB6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3124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20" name="Oval 28">
            <a:extLst>
              <a:ext uri="{FF2B5EF4-FFF2-40B4-BE49-F238E27FC236}">
                <a16:creationId xmlns:a16="http://schemas.microsoft.com/office/drawing/2014/main" id="{94F54EA0-F7A7-354C-90FA-9ED0A7D501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2590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21" name="Line 29">
            <a:extLst>
              <a:ext uri="{FF2B5EF4-FFF2-40B4-BE49-F238E27FC236}">
                <a16:creationId xmlns:a16="http://schemas.microsoft.com/office/drawing/2014/main" id="{EE6BB81F-37DE-D145-855E-BF42C6DD1F0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91000" y="2667000"/>
            <a:ext cx="3048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22" name="Oval 30">
            <a:extLst>
              <a:ext uri="{FF2B5EF4-FFF2-40B4-BE49-F238E27FC236}">
                <a16:creationId xmlns:a16="http://schemas.microsoft.com/office/drawing/2014/main" id="{8072A1F6-8FDC-CC42-86B5-B56A828AB7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0" y="3124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23" name="Oval 31">
            <a:extLst>
              <a:ext uri="{FF2B5EF4-FFF2-40B4-BE49-F238E27FC236}">
                <a16:creationId xmlns:a16="http://schemas.microsoft.com/office/drawing/2014/main" id="{1221C262-9B33-EA4F-8307-268C31D4EA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124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24" name="Oval 32">
            <a:extLst>
              <a:ext uri="{FF2B5EF4-FFF2-40B4-BE49-F238E27FC236}">
                <a16:creationId xmlns:a16="http://schemas.microsoft.com/office/drawing/2014/main" id="{9A3CE902-3733-274D-94FE-03ACD7930B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2590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25" name="Line 33">
            <a:extLst>
              <a:ext uri="{FF2B5EF4-FFF2-40B4-BE49-F238E27FC236}">
                <a16:creationId xmlns:a16="http://schemas.microsoft.com/office/drawing/2014/main" id="{797144A0-2A79-954F-BB6E-2659D6504F1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24600" y="3200400"/>
            <a:ext cx="457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26" name="Oval 34">
            <a:extLst>
              <a:ext uri="{FF2B5EF4-FFF2-40B4-BE49-F238E27FC236}">
                <a16:creationId xmlns:a16="http://schemas.microsoft.com/office/drawing/2014/main" id="{0CDF0B17-0E35-054A-8A5F-E099718B47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1600" y="3048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27" name="Oval 35">
            <a:extLst>
              <a:ext uri="{FF2B5EF4-FFF2-40B4-BE49-F238E27FC236}">
                <a16:creationId xmlns:a16="http://schemas.microsoft.com/office/drawing/2014/main" id="{729198F3-62D9-D84B-9796-DC37BBE86A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05800" y="3048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28" name="Oval 36">
            <a:extLst>
              <a:ext uri="{FF2B5EF4-FFF2-40B4-BE49-F238E27FC236}">
                <a16:creationId xmlns:a16="http://schemas.microsoft.com/office/drawing/2014/main" id="{316B7F85-FA7A-C54A-B821-843214FA96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6800" y="2514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29" name="Line 37">
            <a:extLst>
              <a:ext uri="{FF2B5EF4-FFF2-40B4-BE49-F238E27FC236}">
                <a16:creationId xmlns:a16="http://schemas.microsoft.com/office/drawing/2014/main" id="{AC099E37-C7C9-724E-A6F3-9C3233C2068A}"/>
              </a:ext>
            </a:extLst>
          </p:cNvPr>
          <p:cNvSpPr>
            <a:spLocks noChangeShapeType="1"/>
          </p:cNvSpPr>
          <p:nvPr/>
        </p:nvSpPr>
        <p:spPr bwMode="auto">
          <a:xfrm>
            <a:off x="8763000" y="2590800"/>
            <a:ext cx="228600" cy="4572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30" name="Text Box 38">
            <a:extLst>
              <a:ext uri="{FF2B5EF4-FFF2-40B4-BE49-F238E27FC236}">
                <a16:creationId xmlns:a16="http://schemas.microsoft.com/office/drawing/2014/main" id="{4AB1B250-D01D-2148-9902-1407D83C76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850" y="3200401"/>
            <a:ext cx="730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021U</a:t>
            </a:r>
          </a:p>
        </p:txBody>
      </p:sp>
      <p:sp>
        <p:nvSpPr>
          <p:cNvPr id="213031" name="Text Box 39">
            <a:extLst>
              <a:ext uri="{FF2B5EF4-FFF2-40B4-BE49-F238E27FC236}">
                <a16:creationId xmlns:a16="http://schemas.microsoft.com/office/drawing/2014/main" id="{6E4820A9-CA00-7E4C-A055-73FFE00A6B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08450" y="3276601"/>
            <a:ext cx="730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021C</a:t>
            </a:r>
          </a:p>
        </p:txBody>
      </p:sp>
      <p:sp>
        <p:nvSpPr>
          <p:cNvPr id="213032" name="Text Box 40">
            <a:extLst>
              <a:ext uri="{FF2B5EF4-FFF2-40B4-BE49-F238E27FC236}">
                <a16:creationId xmlns:a16="http://schemas.microsoft.com/office/drawing/2014/main" id="{4C116DC8-59E1-0A42-845E-A13DE1A780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0046" y="3276600"/>
            <a:ext cx="70185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111D</a:t>
            </a:r>
          </a:p>
        </p:txBody>
      </p:sp>
      <p:sp>
        <p:nvSpPr>
          <p:cNvPr id="213033" name="Text Box 41">
            <a:extLst>
              <a:ext uri="{FF2B5EF4-FFF2-40B4-BE49-F238E27FC236}">
                <a16:creationId xmlns:a16="http://schemas.microsoft.com/office/drawing/2014/main" id="{5304494C-BD0A-1941-96C6-D88C23D4B7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9846" y="3276600"/>
            <a:ext cx="70185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111U</a:t>
            </a:r>
          </a:p>
        </p:txBody>
      </p:sp>
      <p:sp>
        <p:nvSpPr>
          <p:cNvPr id="213034" name="Oval 42">
            <a:extLst>
              <a:ext uri="{FF2B5EF4-FFF2-40B4-BE49-F238E27FC236}">
                <a16:creationId xmlns:a16="http://schemas.microsoft.com/office/drawing/2014/main" id="{072AFABA-50A6-A040-AFB0-CD30E6DACA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43434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35" name="Oval 43">
            <a:extLst>
              <a:ext uri="{FF2B5EF4-FFF2-40B4-BE49-F238E27FC236}">
                <a16:creationId xmlns:a16="http://schemas.microsoft.com/office/drawing/2014/main" id="{B6866A88-5035-F74D-9A10-6A7B5ADF54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43434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36" name="Oval 44">
            <a:extLst>
              <a:ext uri="{FF2B5EF4-FFF2-40B4-BE49-F238E27FC236}">
                <a16:creationId xmlns:a16="http://schemas.microsoft.com/office/drawing/2014/main" id="{B0AB9677-B9F5-0241-9E40-433F752DD1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3810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37" name="Oval 45">
            <a:extLst>
              <a:ext uri="{FF2B5EF4-FFF2-40B4-BE49-F238E27FC236}">
                <a16:creationId xmlns:a16="http://schemas.microsoft.com/office/drawing/2014/main" id="{3C4B8CD1-C25C-7841-932B-FAD09E7C0A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419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38" name="Oval 46">
            <a:extLst>
              <a:ext uri="{FF2B5EF4-FFF2-40B4-BE49-F238E27FC236}">
                <a16:creationId xmlns:a16="http://schemas.microsoft.com/office/drawing/2014/main" id="{5909C00A-D3F4-324A-BF57-6B6069080D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4419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39" name="Oval 47">
            <a:extLst>
              <a:ext uri="{FF2B5EF4-FFF2-40B4-BE49-F238E27FC236}">
                <a16:creationId xmlns:a16="http://schemas.microsoft.com/office/drawing/2014/main" id="{57E992CA-9F93-B34F-8786-D17138AA08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3886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40" name="Line 48">
            <a:extLst>
              <a:ext uri="{FF2B5EF4-FFF2-40B4-BE49-F238E27FC236}">
                <a16:creationId xmlns:a16="http://schemas.microsoft.com/office/drawing/2014/main" id="{4ACB54D1-93C4-124B-895A-918275DB76A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267200" y="3962400"/>
            <a:ext cx="304800" cy="4572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41" name="Oval 49">
            <a:extLst>
              <a:ext uri="{FF2B5EF4-FFF2-40B4-BE49-F238E27FC236}">
                <a16:creationId xmlns:a16="http://schemas.microsoft.com/office/drawing/2014/main" id="{A2FABE58-FE72-2342-8606-1542B3916D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4419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42" name="Oval 50">
            <a:extLst>
              <a:ext uri="{FF2B5EF4-FFF2-40B4-BE49-F238E27FC236}">
                <a16:creationId xmlns:a16="http://schemas.microsoft.com/office/drawing/2014/main" id="{E165ED2B-C635-C54E-843C-23EB0CACAA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4419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43" name="Oval 51">
            <a:extLst>
              <a:ext uri="{FF2B5EF4-FFF2-40B4-BE49-F238E27FC236}">
                <a16:creationId xmlns:a16="http://schemas.microsoft.com/office/drawing/2014/main" id="{D188060E-6F2F-024F-B38F-0AAD2BB88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3886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44" name="Line 52">
            <a:extLst>
              <a:ext uri="{FF2B5EF4-FFF2-40B4-BE49-F238E27FC236}">
                <a16:creationId xmlns:a16="http://schemas.microsoft.com/office/drawing/2014/main" id="{DEBEF5DD-412A-664E-B8B5-D19397F55EA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24600" y="3962400"/>
            <a:ext cx="3048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45" name="Oval 53">
            <a:extLst>
              <a:ext uri="{FF2B5EF4-FFF2-40B4-BE49-F238E27FC236}">
                <a16:creationId xmlns:a16="http://schemas.microsoft.com/office/drawing/2014/main" id="{7ECDE8E3-8CAA-3C47-8574-86C7465B22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7800" y="43434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46" name="Oval 54">
            <a:extLst>
              <a:ext uri="{FF2B5EF4-FFF2-40B4-BE49-F238E27FC236}">
                <a16:creationId xmlns:a16="http://schemas.microsoft.com/office/drawing/2014/main" id="{ACDB95F6-C305-3144-9885-9CA2C90169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43434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47" name="Oval 55">
            <a:extLst>
              <a:ext uri="{FF2B5EF4-FFF2-40B4-BE49-F238E27FC236}">
                <a16:creationId xmlns:a16="http://schemas.microsoft.com/office/drawing/2014/main" id="{40EB8ECF-BBDB-6747-816F-02CE3AB472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3810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48" name="Line 56">
            <a:extLst>
              <a:ext uri="{FF2B5EF4-FFF2-40B4-BE49-F238E27FC236}">
                <a16:creationId xmlns:a16="http://schemas.microsoft.com/office/drawing/2014/main" id="{1BD0464C-3536-CD47-AEA5-53EFFEF0F03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458200" y="3886200"/>
            <a:ext cx="3048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49" name="Line 57">
            <a:extLst>
              <a:ext uri="{FF2B5EF4-FFF2-40B4-BE49-F238E27FC236}">
                <a16:creationId xmlns:a16="http://schemas.microsoft.com/office/drawing/2014/main" id="{4B24663F-72E6-A946-B278-07C048C84CC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839200" y="3886200"/>
            <a:ext cx="2286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50" name="Text Box 58">
            <a:extLst>
              <a:ext uri="{FF2B5EF4-FFF2-40B4-BE49-F238E27FC236}">
                <a16:creationId xmlns:a16="http://schemas.microsoft.com/office/drawing/2014/main" id="{E0344BE0-7713-2242-BDCE-0D03615B8B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4750" y="4495801"/>
            <a:ext cx="7048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030T</a:t>
            </a:r>
          </a:p>
        </p:txBody>
      </p:sp>
      <p:sp>
        <p:nvSpPr>
          <p:cNvPr id="213051" name="Text Box 59">
            <a:extLst>
              <a:ext uri="{FF2B5EF4-FFF2-40B4-BE49-F238E27FC236}">
                <a16:creationId xmlns:a16="http://schemas.microsoft.com/office/drawing/2014/main" id="{28EFFFF5-2433-B247-B509-D00A026F8A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4650" y="4572001"/>
            <a:ext cx="730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030C</a:t>
            </a:r>
          </a:p>
        </p:txBody>
      </p:sp>
      <p:sp>
        <p:nvSpPr>
          <p:cNvPr id="213052" name="Text Box 60">
            <a:extLst>
              <a:ext uri="{FF2B5EF4-FFF2-40B4-BE49-F238E27FC236}">
                <a16:creationId xmlns:a16="http://schemas.microsoft.com/office/drawing/2014/main" id="{B4BF1081-0E67-B340-B2EB-5E94C3ED6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4572001"/>
            <a:ext cx="565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201</a:t>
            </a:r>
          </a:p>
        </p:txBody>
      </p:sp>
      <p:sp>
        <p:nvSpPr>
          <p:cNvPr id="213053" name="Text Box 61">
            <a:extLst>
              <a:ext uri="{FF2B5EF4-FFF2-40B4-BE49-F238E27FC236}">
                <a16:creationId xmlns:a16="http://schemas.microsoft.com/office/drawing/2014/main" id="{BF7E5816-039C-3445-900A-950FEB3976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1850" y="4572001"/>
            <a:ext cx="730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120D</a:t>
            </a:r>
          </a:p>
        </p:txBody>
      </p:sp>
      <p:sp>
        <p:nvSpPr>
          <p:cNvPr id="213054" name="Oval 62">
            <a:extLst>
              <a:ext uri="{FF2B5EF4-FFF2-40B4-BE49-F238E27FC236}">
                <a16:creationId xmlns:a16="http://schemas.microsoft.com/office/drawing/2014/main" id="{88DFCF4D-DF60-E44D-8401-8FDBA6EB3D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5562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55" name="Oval 63">
            <a:extLst>
              <a:ext uri="{FF2B5EF4-FFF2-40B4-BE49-F238E27FC236}">
                <a16:creationId xmlns:a16="http://schemas.microsoft.com/office/drawing/2014/main" id="{D554117F-7239-6546-8F92-CE312D2588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5562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56" name="Oval 64">
            <a:extLst>
              <a:ext uri="{FF2B5EF4-FFF2-40B4-BE49-F238E27FC236}">
                <a16:creationId xmlns:a16="http://schemas.microsoft.com/office/drawing/2014/main" id="{75C29483-BD4C-5A4D-BD87-6F25B93C34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5029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57" name="Oval 65">
            <a:extLst>
              <a:ext uri="{FF2B5EF4-FFF2-40B4-BE49-F238E27FC236}">
                <a16:creationId xmlns:a16="http://schemas.microsoft.com/office/drawing/2014/main" id="{871A6857-E914-AF43-A2CC-BAD1A48D51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5638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58" name="Oval 66">
            <a:extLst>
              <a:ext uri="{FF2B5EF4-FFF2-40B4-BE49-F238E27FC236}">
                <a16:creationId xmlns:a16="http://schemas.microsoft.com/office/drawing/2014/main" id="{7EC421B2-1E2A-A345-AAF3-1993874D6C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5638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59" name="Oval 67">
            <a:extLst>
              <a:ext uri="{FF2B5EF4-FFF2-40B4-BE49-F238E27FC236}">
                <a16:creationId xmlns:a16="http://schemas.microsoft.com/office/drawing/2014/main" id="{21A0ECC3-7850-B643-8D20-F1312FEE68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51054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60" name="Line 68">
            <a:extLst>
              <a:ext uri="{FF2B5EF4-FFF2-40B4-BE49-F238E27FC236}">
                <a16:creationId xmlns:a16="http://schemas.microsoft.com/office/drawing/2014/main" id="{328D65F2-7A3F-9B4E-9833-367F5111CCC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67200" y="5181600"/>
            <a:ext cx="3048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61" name="Oval 69">
            <a:extLst>
              <a:ext uri="{FF2B5EF4-FFF2-40B4-BE49-F238E27FC236}">
                <a16:creationId xmlns:a16="http://schemas.microsoft.com/office/drawing/2014/main" id="{A58048B3-9554-3943-BAE1-2ACDF57DDE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5638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62" name="Oval 70">
            <a:extLst>
              <a:ext uri="{FF2B5EF4-FFF2-40B4-BE49-F238E27FC236}">
                <a16:creationId xmlns:a16="http://schemas.microsoft.com/office/drawing/2014/main" id="{2F0FB0BF-F734-7346-AD36-F19AD15CC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5638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63" name="Oval 71">
            <a:extLst>
              <a:ext uri="{FF2B5EF4-FFF2-40B4-BE49-F238E27FC236}">
                <a16:creationId xmlns:a16="http://schemas.microsoft.com/office/drawing/2014/main" id="{CF9ADAD3-F8EA-8941-8EBB-5024FA19A7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51054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64" name="Line 72">
            <a:extLst>
              <a:ext uri="{FF2B5EF4-FFF2-40B4-BE49-F238E27FC236}">
                <a16:creationId xmlns:a16="http://schemas.microsoft.com/office/drawing/2014/main" id="{286BDC90-B79A-D84A-94E9-1D002BDC30B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705600" y="5257800"/>
            <a:ext cx="2286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65" name="Oval 73">
            <a:extLst>
              <a:ext uri="{FF2B5EF4-FFF2-40B4-BE49-F238E27FC236}">
                <a16:creationId xmlns:a16="http://schemas.microsoft.com/office/drawing/2014/main" id="{EA61E37A-28D1-E546-9564-A252C7A674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7800" y="5562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66" name="Oval 74">
            <a:extLst>
              <a:ext uri="{FF2B5EF4-FFF2-40B4-BE49-F238E27FC236}">
                <a16:creationId xmlns:a16="http://schemas.microsoft.com/office/drawing/2014/main" id="{A6B7AE1D-56CA-AC4F-AD48-450CBA7273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0" y="5562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67" name="Oval 75">
            <a:extLst>
              <a:ext uri="{FF2B5EF4-FFF2-40B4-BE49-F238E27FC236}">
                <a16:creationId xmlns:a16="http://schemas.microsoft.com/office/drawing/2014/main" id="{D12CE4E6-1E33-3E41-AE1D-C5F486F88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5029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13068" name="Text Box 76">
            <a:extLst>
              <a:ext uri="{FF2B5EF4-FFF2-40B4-BE49-F238E27FC236}">
                <a16:creationId xmlns:a16="http://schemas.microsoft.com/office/drawing/2014/main" id="{35F257D9-051E-A747-A968-970C5569F6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2050" y="5715001"/>
            <a:ext cx="730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120U</a:t>
            </a:r>
          </a:p>
        </p:txBody>
      </p:sp>
      <p:sp>
        <p:nvSpPr>
          <p:cNvPr id="213069" name="Text Box 77">
            <a:extLst>
              <a:ext uri="{FF2B5EF4-FFF2-40B4-BE49-F238E27FC236}">
                <a16:creationId xmlns:a16="http://schemas.microsoft.com/office/drawing/2014/main" id="{FE5C8087-01EC-224C-9B7B-53403287B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4650" y="5791201"/>
            <a:ext cx="730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120C</a:t>
            </a:r>
          </a:p>
        </p:txBody>
      </p:sp>
      <p:sp>
        <p:nvSpPr>
          <p:cNvPr id="213070" name="Text Box 78">
            <a:extLst>
              <a:ext uri="{FF2B5EF4-FFF2-40B4-BE49-F238E27FC236}">
                <a16:creationId xmlns:a16="http://schemas.microsoft.com/office/drawing/2014/main" id="{5AF05C16-F6DB-464F-831A-354C1D819A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5791201"/>
            <a:ext cx="565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210</a:t>
            </a:r>
          </a:p>
        </p:txBody>
      </p:sp>
      <p:sp>
        <p:nvSpPr>
          <p:cNvPr id="213071" name="Text Box 79">
            <a:extLst>
              <a:ext uri="{FF2B5EF4-FFF2-40B4-BE49-F238E27FC236}">
                <a16:creationId xmlns:a16="http://schemas.microsoft.com/office/drawing/2014/main" id="{AD9F1399-0CED-D940-9289-969818807D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4400" y="5791201"/>
            <a:ext cx="565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Arial" panose="020B0604020202020204" pitchFamily="34" charset="0"/>
              </a:rPr>
              <a:t>300</a:t>
            </a:r>
          </a:p>
        </p:txBody>
      </p:sp>
      <p:sp>
        <p:nvSpPr>
          <p:cNvPr id="213072" name="Line 80">
            <a:extLst>
              <a:ext uri="{FF2B5EF4-FFF2-40B4-BE49-F238E27FC236}">
                <a16:creationId xmlns:a16="http://schemas.microsoft.com/office/drawing/2014/main" id="{00D9A3FB-C37A-824D-B2E1-AF27E68A805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38400" y="2590800"/>
            <a:ext cx="3048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73" name="Line 81">
            <a:extLst>
              <a:ext uri="{FF2B5EF4-FFF2-40B4-BE49-F238E27FC236}">
                <a16:creationId xmlns:a16="http://schemas.microsoft.com/office/drawing/2014/main" id="{DFB32D72-BBF5-1141-AFE1-88B8A6FCB37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819400" y="2590800"/>
            <a:ext cx="228600" cy="4572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74" name="Line 82">
            <a:extLst>
              <a:ext uri="{FF2B5EF4-FFF2-40B4-BE49-F238E27FC236}">
                <a16:creationId xmlns:a16="http://schemas.microsoft.com/office/drawing/2014/main" id="{1BFE26FC-7012-A740-A339-CF7EA879B6C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572000" y="2743200"/>
            <a:ext cx="2286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75" name="Line 83">
            <a:extLst>
              <a:ext uri="{FF2B5EF4-FFF2-40B4-BE49-F238E27FC236}">
                <a16:creationId xmlns:a16="http://schemas.microsoft.com/office/drawing/2014/main" id="{2325EE73-FE3E-F343-AF1A-5AE68A68A7F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629400" y="2743200"/>
            <a:ext cx="2286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76" name="Line 84">
            <a:extLst>
              <a:ext uri="{FF2B5EF4-FFF2-40B4-BE49-F238E27FC236}">
                <a16:creationId xmlns:a16="http://schemas.microsoft.com/office/drawing/2014/main" id="{FFD4A2F9-D584-6D4C-9C23-60E6F2B3B3D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458200" y="3124200"/>
            <a:ext cx="457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77" name="Line 85">
            <a:extLst>
              <a:ext uri="{FF2B5EF4-FFF2-40B4-BE49-F238E27FC236}">
                <a16:creationId xmlns:a16="http://schemas.microsoft.com/office/drawing/2014/main" id="{31F64B4D-146A-F34F-B4EE-1C7107E87FA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14600" y="3886200"/>
            <a:ext cx="3048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78" name="Line 86">
            <a:extLst>
              <a:ext uri="{FF2B5EF4-FFF2-40B4-BE49-F238E27FC236}">
                <a16:creationId xmlns:a16="http://schemas.microsoft.com/office/drawing/2014/main" id="{DFA8FA0A-48B9-3A43-A7C5-132308428F8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90800" y="4343400"/>
            <a:ext cx="457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79" name="Line 87">
            <a:extLst>
              <a:ext uri="{FF2B5EF4-FFF2-40B4-BE49-F238E27FC236}">
                <a16:creationId xmlns:a16="http://schemas.microsoft.com/office/drawing/2014/main" id="{A8AC0F7F-B660-CC45-82E5-DBB89380D44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895600" y="3886200"/>
            <a:ext cx="2286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80" name="Line 88">
            <a:extLst>
              <a:ext uri="{FF2B5EF4-FFF2-40B4-BE49-F238E27FC236}">
                <a16:creationId xmlns:a16="http://schemas.microsoft.com/office/drawing/2014/main" id="{6689DD55-EDC1-4146-BA98-448C496D70A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648200" y="3962400"/>
            <a:ext cx="2286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81" name="Line 89">
            <a:extLst>
              <a:ext uri="{FF2B5EF4-FFF2-40B4-BE49-F238E27FC236}">
                <a16:creationId xmlns:a16="http://schemas.microsoft.com/office/drawing/2014/main" id="{089C5ED8-AE21-5F4D-9D97-87B33971F19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43400" y="4419600"/>
            <a:ext cx="457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82" name="Line 90">
            <a:extLst>
              <a:ext uri="{FF2B5EF4-FFF2-40B4-BE49-F238E27FC236}">
                <a16:creationId xmlns:a16="http://schemas.microsoft.com/office/drawing/2014/main" id="{3F684EBF-40C4-7445-B5E7-BF22CAF6DEB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00800" y="4495800"/>
            <a:ext cx="457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83" name="Line 91">
            <a:extLst>
              <a:ext uri="{FF2B5EF4-FFF2-40B4-BE49-F238E27FC236}">
                <a16:creationId xmlns:a16="http://schemas.microsoft.com/office/drawing/2014/main" id="{B0D91845-C267-9548-A0B0-F48482D93DD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34400" y="4419600"/>
            <a:ext cx="457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84" name="Line 92">
            <a:extLst>
              <a:ext uri="{FF2B5EF4-FFF2-40B4-BE49-F238E27FC236}">
                <a16:creationId xmlns:a16="http://schemas.microsoft.com/office/drawing/2014/main" id="{F0A88E95-8E8F-304C-BC6D-A882D96D872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90800" y="5638800"/>
            <a:ext cx="457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85" name="Line 93">
            <a:extLst>
              <a:ext uri="{FF2B5EF4-FFF2-40B4-BE49-F238E27FC236}">
                <a16:creationId xmlns:a16="http://schemas.microsoft.com/office/drawing/2014/main" id="{7A3F4B3D-0BFB-8745-B6F3-643576ABD2F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14600" y="5105400"/>
            <a:ext cx="304800" cy="4572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86" name="Line 94">
            <a:extLst>
              <a:ext uri="{FF2B5EF4-FFF2-40B4-BE49-F238E27FC236}">
                <a16:creationId xmlns:a16="http://schemas.microsoft.com/office/drawing/2014/main" id="{27F85513-EB84-544D-94DA-562F2BD2C01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895600" y="5105400"/>
            <a:ext cx="228600" cy="4572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87" name="Line 95">
            <a:extLst>
              <a:ext uri="{FF2B5EF4-FFF2-40B4-BE49-F238E27FC236}">
                <a16:creationId xmlns:a16="http://schemas.microsoft.com/office/drawing/2014/main" id="{15F75A90-376C-0C4B-84CD-DD220E9B01E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43400" y="5715000"/>
            <a:ext cx="457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88" name="Line 96">
            <a:extLst>
              <a:ext uri="{FF2B5EF4-FFF2-40B4-BE49-F238E27FC236}">
                <a16:creationId xmlns:a16="http://schemas.microsoft.com/office/drawing/2014/main" id="{FCD7925C-6DF5-DE4A-9A07-67F99C342D0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648200" y="5257800"/>
            <a:ext cx="2286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89" name="Line 97">
            <a:extLst>
              <a:ext uri="{FF2B5EF4-FFF2-40B4-BE49-F238E27FC236}">
                <a16:creationId xmlns:a16="http://schemas.microsoft.com/office/drawing/2014/main" id="{687DC4D0-C718-F045-86E0-D2D138E9141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00800" y="5715000"/>
            <a:ext cx="457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90" name="Line 98">
            <a:extLst>
              <a:ext uri="{FF2B5EF4-FFF2-40B4-BE49-F238E27FC236}">
                <a16:creationId xmlns:a16="http://schemas.microsoft.com/office/drawing/2014/main" id="{4D6B3FA6-2C92-A64C-94F0-8632419BA0A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24600" y="5181600"/>
            <a:ext cx="304800" cy="3810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91" name="Line 99">
            <a:extLst>
              <a:ext uri="{FF2B5EF4-FFF2-40B4-BE49-F238E27FC236}">
                <a16:creationId xmlns:a16="http://schemas.microsoft.com/office/drawing/2014/main" id="{AD8A7B72-E6B3-E941-9657-748E4B4C777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34400" y="5638800"/>
            <a:ext cx="457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92" name="Line 100">
            <a:extLst>
              <a:ext uri="{FF2B5EF4-FFF2-40B4-BE49-F238E27FC236}">
                <a16:creationId xmlns:a16="http://schemas.microsoft.com/office/drawing/2014/main" id="{AE8C0ACC-5BBD-4248-8131-44EFC1A47AFC}"/>
              </a:ext>
            </a:extLst>
          </p:cNvPr>
          <p:cNvSpPr>
            <a:spLocks noChangeShapeType="1"/>
          </p:cNvSpPr>
          <p:nvPr/>
        </p:nvSpPr>
        <p:spPr bwMode="auto">
          <a:xfrm>
            <a:off x="8839200" y="5181600"/>
            <a:ext cx="228600" cy="3048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3093" name="Line 101">
            <a:extLst>
              <a:ext uri="{FF2B5EF4-FFF2-40B4-BE49-F238E27FC236}">
                <a16:creationId xmlns:a16="http://schemas.microsoft.com/office/drawing/2014/main" id="{0F49924A-3698-BA4E-9E34-94A97524F3D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458200" y="5181600"/>
            <a:ext cx="228600" cy="3048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344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E9F17-FD97-4B4E-980C-CF3583901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91" y="321438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Social Balance Theory (Heider)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1195D4D-9128-604C-8F20-FAC6127224B3}"/>
              </a:ext>
            </a:extLst>
          </p:cNvPr>
          <p:cNvSpPr/>
          <p:nvPr/>
        </p:nvSpPr>
        <p:spPr>
          <a:xfrm>
            <a:off x="811560" y="1988822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381C7E-FE20-CF42-9FE9-BD03B708608D}"/>
              </a:ext>
            </a:extLst>
          </p:cNvPr>
          <p:cNvCxnSpPr>
            <a:cxnSpLocks/>
          </p:cNvCxnSpPr>
          <p:nvPr/>
        </p:nvCxnSpPr>
        <p:spPr>
          <a:xfrm>
            <a:off x="1337681" y="2376962"/>
            <a:ext cx="7874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A29F83-38C8-5444-9AB8-8A16A17B4207}"/>
              </a:ext>
            </a:extLst>
          </p:cNvPr>
          <p:cNvCxnSpPr>
            <a:cxnSpLocks/>
            <a:stCxn id="4" idx="5"/>
          </p:cNvCxnSpPr>
          <p:nvPr/>
        </p:nvCxnSpPr>
        <p:spPr>
          <a:xfrm>
            <a:off x="1415510" y="2583481"/>
            <a:ext cx="372482" cy="41549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F6ADEFE-1048-154E-A881-B7B5E17F0374}"/>
              </a:ext>
            </a:extLst>
          </p:cNvPr>
          <p:cNvCxnSpPr>
            <a:cxnSpLocks/>
          </p:cNvCxnSpPr>
          <p:nvPr/>
        </p:nvCxnSpPr>
        <p:spPr>
          <a:xfrm flipH="1">
            <a:off x="1781280" y="2376962"/>
            <a:ext cx="812800" cy="794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8AFD283-FE4E-764F-AC4F-CE3C30C8655C}"/>
              </a:ext>
            </a:extLst>
          </p:cNvPr>
          <p:cNvSpPr/>
          <p:nvPr/>
        </p:nvSpPr>
        <p:spPr>
          <a:xfrm>
            <a:off x="2125081" y="1988822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064496A-0AC1-C64E-89A1-CB81E07D7611}"/>
              </a:ext>
            </a:extLst>
          </p:cNvPr>
          <p:cNvSpPr/>
          <p:nvPr/>
        </p:nvSpPr>
        <p:spPr>
          <a:xfrm>
            <a:off x="1525008" y="2874457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4486CD6-54BE-F34F-8F1A-4CFF76A3067A}"/>
              </a:ext>
            </a:extLst>
          </p:cNvPr>
          <p:cNvSpPr/>
          <p:nvPr/>
        </p:nvSpPr>
        <p:spPr>
          <a:xfrm>
            <a:off x="3467380" y="2091679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2109341-069E-FD4C-BDE7-E2EECE40AED7}"/>
              </a:ext>
            </a:extLst>
          </p:cNvPr>
          <p:cNvCxnSpPr>
            <a:cxnSpLocks/>
          </p:cNvCxnSpPr>
          <p:nvPr/>
        </p:nvCxnSpPr>
        <p:spPr>
          <a:xfrm>
            <a:off x="3917844" y="2479819"/>
            <a:ext cx="7874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973EC5F-5F24-B849-AB23-1C038AE31E7A}"/>
              </a:ext>
            </a:extLst>
          </p:cNvPr>
          <p:cNvCxnSpPr>
            <a:cxnSpLocks/>
            <a:stCxn id="22" idx="5"/>
          </p:cNvCxnSpPr>
          <p:nvPr/>
        </p:nvCxnSpPr>
        <p:spPr>
          <a:xfrm>
            <a:off x="4071330" y="2686338"/>
            <a:ext cx="372482" cy="41549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BFA4340-4A74-D448-B6D5-57BDA73122D7}"/>
              </a:ext>
            </a:extLst>
          </p:cNvPr>
          <p:cNvCxnSpPr>
            <a:cxnSpLocks/>
          </p:cNvCxnSpPr>
          <p:nvPr/>
        </p:nvCxnSpPr>
        <p:spPr>
          <a:xfrm flipH="1">
            <a:off x="4361443" y="2479819"/>
            <a:ext cx="812800" cy="794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6BD30D75-108E-EB45-BFE9-67EB55D4C5FC}"/>
              </a:ext>
            </a:extLst>
          </p:cNvPr>
          <p:cNvSpPr/>
          <p:nvPr/>
        </p:nvSpPr>
        <p:spPr>
          <a:xfrm>
            <a:off x="4705244" y="2091679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84A9E5E-8763-8D4D-BC69-E5AAB484E2A0}"/>
              </a:ext>
            </a:extLst>
          </p:cNvPr>
          <p:cNvSpPr/>
          <p:nvPr/>
        </p:nvSpPr>
        <p:spPr>
          <a:xfrm>
            <a:off x="4105171" y="2977314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687EDFC-23E6-A94D-8A86-24063DE01571}"/>
              </a:ext>
            </a:extLst>
          </p:cNvPr>
          <p:cNvSpPr/>
          <p:nvPr/>
        </p:nvSpPr>
        <p:spPr>
          <a:xfrm>
            <a:off x="5935653" y="2081855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891287C-C064-1E43-9E86-AAF52F03EB8C}"/>
              </a:ext>
            </a:extLst>
          </p:cNvPr>
          <p:cNvCxnSpPr>
            <a:cxnSpLocks/>
          </p:cNvCxnSpPr>
          <p:nvPr/>
        </p:nvCxnSpPr>
        <p:spPr>
          <a:xfrm>
            <a:off x="6386117" y="2469995"/>
            <a:ext cx="7874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A397171-CD63-6E40-A668-6C02C88874C5}"/>
              </a:ext>
            </a:extLst>
          </p:cNvPr>
          <p:cNvCxnSpPr>
            <a:cxnSpLocks/>
            <a:stCxn id="28" idx="5"/>
          </p:cNvCxnSpPr>
          <p:nvPr/>
        </p:nvCxnSpPr>
        <p:spPr>
          <a:xfrm>
            <a:off x="6539603" y="2676514"/>
            <a:ext cx="372482" cy="41549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C96BE8B-FBB6-CB42-A77C-203FD39D0C8D}"/>
              </a:ext>
            </a:extLst>
          </p:cNvPr>
          <p:cNvCxnSpPr>
            <a:cxnSpLocks/>
          </p:cNvCxnSpPr>
          <p:nvPr/>
        </p:nvCxnSpPr>
        <p:spPr>
          <a:xfrm flipH="1">
            <a:off x="6829716" y="2469995"/>
            <a:ext cx="812800" cy="794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1553AC3A-FD60-A141-A708-0904DFC5A38F}"/>
              </a:ext>
            </a:extLst>
          </p:cNvPr>
          <p:cNvSpPr/>
          <p:nvPr/>
        </p:nvSpPr>
        <p:spPr>
          <a:xfrm>
            <a:off x="7162249" y="2055278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5AF6078-CD40-7C41-A291-E38D19B7E2AB}"/>
              </a:ext>
            </a:extLst>
          </p:cNvPr>
          <p:cNvSpPr/>
          <p:nvPr/>
        </p:nvSpPr>
        <p:spPr>
          <a:xfrm>
            <a:off x="6573444" y="2967490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7E4AB16-B828-324A-AF3E-FD3A642DF41D}"/>
              </a:ext>
            </a:extLst>
          </p:cNvPr>
          <p:cNvSpPr/>
          <p:nvPr/>
        </p:nvSpPr>
        <p:spPr>
          <a:xfrm>
            <a:off x="8607748" y="2015481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11A3B79-99CE-2C4B-AFE1-B28A615023D3}"/>
              </a:ext>
            </a:extLst>
          </p:cNvPr>
          <p:cNvCxnSpPr>
            <a:cxnSpLocks/>
          </p:cNvCxnSpPr>
          <p:nvPr/>
        </p:nvCxnSpPr>
        <p:spPr>
          <a:xfrm>
            <a:off x="9058212" y="2403621"/>
            <a:ext cx="7874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9D60972-1837-7045-8B62-5607B349888A}"/>
              </a:ext>
            </a:extLst>
          </p:cNvPr>
          <p:cNvCxnSpPr>
            <a:cxnSpLocks/>
            <a:stCxn id="34" idx="5"/>
          </p:cNvCxnSpPr>
          <p:nvPr/>
        </p:nvCxnSpPr>
        <p:spPr>
          <a:xfrm>
            <a:off x="9211698" y="2610140"/>
            <a:ext cx="372482" cy="41549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B361CEA-0940-634D-A965-830800B48B0F}"/>
              </a:ext>
            </a:extLst>
          </p:cNvPr>
          <p:cNvCxnSpPr>
            <a:cxnSpLocks/>
          </p:cNvCxnSpPr>
          <p:nvPr/>
        </p:nvCxnSpPr>
        <p:spPr>
          <a:xfrm flipH="1">
            <a:off x="9501811" y="2403621"/>
            <a:ext cx="812800" cy="794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264AAE76-B4AD-0644-8914-A5D01114AF91}"/>
              </a:ext>
            </a:extLst>
          </p:cNvPr>
          <p:cNvSpPr/>
          <p:nvPr/>
        </p:nvSpPr>
        <p:spPr>
          <a:xfrm>
            <a:off x="9828843" y="2022050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6A2778F-DCBA-EF4D-AD68-FF1E07D1B44B}"/>
              </a:ext>
            </a:extLst>
          </p:cNvPr>
          <p:cNvSpPr/>
          <p:nvPr/>
        </p:nvSpPr>
        <p:spPr>
          <a:xfrm>
            <a:off x="9245539" y="2901116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5174C69-FDD1-4B4D-8293-A9A235A78067}"/>
              </a:ext>
            </a:extLst>
          </p:cNvPr>
          <p:cNvSpPr txBox="1"/>
          <p:nvPr/>
        </p:nvSpPr>
        <p:spPr>
          <a:xfrm>
            <a:off x="1230159" y="261198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277F5B0-7458-0542-9249-F3473D4A8CCF}"/>
              </a:ext>
            </a:extLst>
          </p:cNvPr>
          <p:cNvSpPr txBox="1"/>
          <p:nvPr/>
        </p:nvSpPr>
        <p:spPr>
          <a:xfrm>
            <a:off x="1699042" y="196853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1BD8D3E-5730-BD4B-A306-8475D9813E0D}"/>
              </a:ext>
            </a:extLst>
          </p:cNvPr>
          <p:cNvSpPr txBox="1"/>
          <p:nvPr/>
        </p:nvSpPr>
        <p:spPr>
          <a:xfrm>
            <a:off x="2250247" y="2676514"/>
            <a:ext cx="343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0AA46A8-BF70-C540-A546-68CB5158AAA9}"/>
              </a:ext>
            </a:extLst>
          </p:cNvPr>
          <p:cNvSpPr txBox="1"/>
          <p:nvPr/>
        </p:nvSpPr>
        <p:spPr>
          <a:xfrm>
            <a:off x="3663046" y="2730439"/>
            <a:ext cx="343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4FC25D2-2749-F24E-B6A6-B47117C2D0C2}"/>
              </a:ext>
            </a:extLst>
          </p:cNvPr>
          <p:cNvSpPr txBox="1"/>
          <p:nvPr/>
        </p:nvSpPr>
        <p:spPr>
          <a:xfrm>
            <a:off x="4345938" y="2034767"/>
            <a:ext cx="279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CA622A3-E58A-E24B-B401-825A0BC3F71F}"/>
              </a:ext>
            </a:extLst>
          </p:cNvPr>
          <p:cNvSpPr txBox="1"/>
          <p:nvPr/>
        </p:nvSpPr>
        <p:spPr>
          <a:xfrm flipH="1" flipV="1">
            <a:off x="4757096" y="2812699"/>
            <a:ext cx="404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0FC4CA9-2122-4B41-A5D4-128C85B05871}"/>
              </a:ext>
            </a:extLst>
          </p:cNvPr>
          <p:cNvSpPr txBox="1"/>
          <p:nvPr/>
        </p:nvSpPr>
        <p:spPr>
          <a:xfrm flipH="1">
            <a:off x="6729150" y="1959760"/>
            <a:ext cx="41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BF16F52-938D-D340-ADFD-26E6CB84CA97}"/>
              </a:ext>
            </a:extLst>
          </p:cNvPr>
          <p:cNvSpPr txBox="1"/>
          <p:nvPr/>
        </p:nvSpPr>
        <p:spPr>
          <a:xfrm flipH="1" flipV="1">
            <a:off x="6187545" y="2705016"/>
            <a:ext cx="448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0623BCF-52BA-0646-B944-0AB0E195A961}"/>
              </a:ext>
            </a:extLst>
          </p:cNvPr>
          <p:cNvSpPr txBox="1"/>
          <p:nvPr/>
        </p:nvSpPr>
        <p:spPr>
          <a:xfrm flipH="1" flipV="1">
            <a:off x="7252439" y="2751963"/>
            <a:ext cx="396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A33FE01-1813-BC48-9A5B-2EECB0D3ADE4}"/>
              </a:ext>
            </a:extLst>
          </p:cNvPr>
          <p:cNvSpPr txBox="1"/>
          <p:nvPr/>
        </p:nvSpPr>
        <p:spPr>
          <a:xfrm flipH="1" flipV="1">
            <a:off x="9359844" y="1954279"/>
            <a:ext cx="387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FE466FC-1102-FB43-9BC9-1580E3EF4852}"/>
              </a:ext>
            </a:extLst>
          </p:cNvPr>
          <p:cNvSpPr txBox="1"/>
          <p:nvPr/>
        </p:nvSpPr>
        <p:spPr>
          <a:xfrm flipH="1">
            <a:off x="8876609" y="2757369"/>
            <a:ext cx="41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24BB9D-276A-C946-8AF8-AE108F67EAEC}"/>
              </a:ext>
            </a:extLst>
          </p:cNvPr>
          <p:cNvSpPr txBox="1"/>
          <p:nvPr/>
        </p:nvSpPr>
        <p:spPr>
          <a:xfrm flipH="1">
            <a:off x="9986562" y="2775141"/>
            <a:ext cx="41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0ACA4F1-2810-2440-8F8C-244F87BC21C3}"/>
              </a:ext>
            </a:extLst>
          </p:cNvPr>
          <p:cNvSpPr/>
          <p:nvPr/>
        </p:nvSpPr>
        <p:spPr>
          <a:xfrm>
            <a:off x="908238" y="4481651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8FD8EB5-5ED0-274A-A07D-84354A6E402F}"/>
              </a:ext>
            </a:extLst>
          </p:cNvPr>
          <p:cNvCxnSpPr>
            <a:cxnSpLocks/>
          </p:cNvCxnSpPr>
          <p:nvPr/>
        </p:nvCxnSpPr>
        <p:spPr>
          <a:xfrm>
            <a:off x="1434359" y="4869791"/>
            <a:ext cx="7874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076D1AB-C0AC-1D43-B2E9-DEDE88C248D7}"/>
              </a:ext>
            </a:extLst>
          </p:cNvPr>
          <p:cNvCxnSpPr>
            <a:cxnSpLocks/>
            <a:stCxn id="52" idx="5"/>
          </p:cNvCxnSpPr>
          <p:nvPr/>
        </p:nvCxnSpPr>
        <p:spPr>
          <a:xfrm>
            <a:off x="1512188" y="5076310"/>
            <a:ext cx="372482" cy="41549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469E502-EFBA-6F47-A1E3-188BD1697375}"/>
              </a:ext>
            </a:extLst>
          </p:cNvPr>
          <p:cNvCxnSpPr>
            <a:cxnSpLocks/>
          </p:cNvCxnSpPr>
          <p:nvPr/>
        </p:nvCxnSpPr>
        <p:spPr>
          <a:xfrm flipH="1">
            <a:off x="1877958" y="4869791"/>
            <a:ext cx="812800" cy="794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A1B734DB-7A2D-F048-AFF1-7DFDCF518FC6}"/>
              </a:ext>
            </a:extLst>
          </p:cNvPr>
          <p:cNvSpPr/>
          <p:nvPr/>
        </p:nvSpPr>
        <p:spPr>
          <a:xfrm>
            <a:off x="2221759" y="4481651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D12BFE1-355B-9446-A03B-6466A4944481}"/>
              </a:ext>
            </a:extLst>
          </p:cNvPr>
          <p:cNvSpPr/>
          <p:nvPr/>
        </p:nvSpPr>
        <p:spPr>
          <a:xfrm>
            <a:off x="1621686" y="5367286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47EF1B29-1BE4-554A-8609-0F835E15F7AC}"/>
              </a:ext>
            </a:extLst>
          </p:cNvPr>
          <p:cNvSpPr/>
          <p:nvPr/>
        </p:nvSpPr>
        <p:spPr>
          <a:xfrm>
            <a:off x="3564058" y="4584508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8936205-2040-2846-A587-2B2BF8D29A12}"/>
              </a:ext>
            </a:extLst>
          </p:cNvPr>
          <p:cNvCxnSpPr>
            <a:cxnSpLocks/>
          </p:cNvCxnSpPr>
          <p:nvPr/>
        </p:nvCxnSpPr>
        <p:spPr>
          <a:xfrm>
            <a:off x="4014522" y="4972648"/>
            <a:ext cx="7874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9790817-38D4-4946-9092-17FD207C4ECB}"/>
              </a:ext>
            </a:extLst>
          </p:cNvPr>
          <p:cNvCxnSpPr>
            <a:cxnSpLocks/>
            <a:stCxn id="58" idx="5"/>
          </p:cNvCxnSpPr>
          <p:nvPr/>
        </p:nvCxnSpPr>
        <p:spPr>
          <a:xfrm>
            <a:off x="4168008" y="5179167"/>
            <a:ext cx="372482" cy="41549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BD22D46-8406-504C-86AA-FD9C2CCA4EC6}"/>
              </a:ext>
            </a:extLst>
          </p:cNvPr>
          <p:cNvCxnSpPr>
            <a:cxnSpLocks/>
          </p:cNvCxnSpPr>
          <p:nvPr/>
        </p:nvCxnSpPr>
        <p:spPr>
          <a:xfrm flipH="1">
            <a:off x="4458121" y="4972648"/>
            <a:ext cx="812800" cy="794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:a16="http://schemas.microsoft.com/office/drawing/2014/main" id="{4FAF43F5-5362-9E4F-9F79-3CC8FB2E0CFE}"/>
              </a:ext>
            </a:extLst>
          </p:cNvPr>
          <p:cNvSpPr/>
          <p:nvPr/>
        </p:nvSpPr>
        <p:spPr>
          <a:xfrm>
            <a:off x="4801922" y="4584508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DA383DA4-7258-B34E-BAE5-87E52D1F8FB1}"/>
              </a:ext>
            </a:extLst>
          </p:cNvPr>
          <p:cNvSpPr/>
          <p:nvPr/>
        </p:nvSpPr>
        <p:spPr>
          <a:xfrm>
            <a:off x="4201849" y="5470143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AF479EF-35FD-C848-B916-4F9A66AB7360}"/>
              </a:ext>
            </a:extLst>
          </p:cNvPr>
          <p:cNvSpPr/>
          <p:nvPr/>
        </p:nvSpPr>
        <p:spPr>
          <a:xfrm>
            <a:off x="6032331" y="4574684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691BC2F-BA6C-CB47-B2E7-E2CCDE776584}"/>
              </a:ext>
            </a:extLst>
          </p:cNvPr>
          <p:cNvCxnSpPr>
            <a:cxnSpLocks/>
          </p:cNvCxnSpPr>
          <p:nvPr/>
        </p:nvCxnSpPr>
        <p:spPr>
          <a:xfrm>
            <a:off x="6482795" y="4962824"/>
            <a:ext cx="7874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6A5A2E7-DEE0-1441-99BB-A806989C78A5}"/>
              </a:ext>
            </a:extLst>
          </p:cNvPr>
          <p:cNvCxnSpPr>
            <a:cxnSpLocks/>
            <a:stCxn id="64" idx="5"/>
          </p:cNvCxnSpPr>
          <p:nvPr/>
        </p:nvCxnSpPr>
        <p:spPr>
          <a:xfrm>
            <a:off x="6636281" y="5169343"/>
            <a:ext cx="372482" cy="41549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2013A78-386A-2B45-A302-F64DFD9D845F}"/>
              </a:ext>
            </a:extLst>
          </p:cNvPr>
          <p:cNvCxnSpPr>
            <a:cxnSpLocks/>
          </p:cNvCxnSpPr>
          <p:nvPr/>
        </p:nvCxnSpPr>
        <p:spPr>
          <a:xfrm flipH="1">
            <a:off x="6926394" y="4962824"/>
            <a:ext cx="812800" cy="794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>
            <a:extLst>
              <a:ext uri="{FF2B5EF4-FFF2-40B4-BE49-F238E27FC236}">
                <a16:creationId xmlns:a16="http://schemas.microsoft.com/office/drawing/2014/main" id="{0ACE60FE-685A-8A48-B0D8-FE613C54E4B7}"/>
              </a:ext>
            </a:extLst>
          </p:cNvPr>
          <p:cNvSpPr/>
          <p:nvPr/>
        </p:nvSpPr>
        <p:spPr>
          <a:xfrm>
            <a:off x="7258927" y="4548107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4D0ED43-273B-3546-98A8-477710146D5A}"/>
              </a:ext>
            </a:extLst>
          </p:cNvPr>
          <p:cNvSpPr/>
          <p:nvPr/>
        </p:nvSpPr>
        <p:spPr>
          <a:xfrm>
            <a:off x="6670122" y="5460319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345B9245-DBDD-7543-A122-264951B71667}"/>
              </a:ext>
            </a:extLst>
          </p:cNvPr>
          <p:cNvSpPr/>
          <p:nvPr/>
        </p:nvSpPr>
        <p:spPr>
          <a:xfrm>
            <a:off x="8704426" y="4508310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9555D5E-D011-004C-99AC-9658BA0E7365}"/>
              </a:ext>
            </a:extLst>
          </p:cNvPr>
          <p:cNvCxnSpPr>
            <a:cxnSpLocks/>
          </p:cNvCxnSpPr>
          <p:nvPr/>
        </p:nvCxnSpPr>
        <p:spPr>
          <a:xfrm>
            <a:off x="9154890" y="4896450"/>
            <a:ext cx="7874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7E0FA54-2546-6548-A5CC-BB452DA5A34E}"/>
              </a:ext>
            </a:extLst>
          </p:cNvPr>
          <p:cNvCxnSpPr>
            <a:cxnSpLocks/>
            <a:stCxn id="70" idx="5"/>
          </p:cNvCxnSpPr>
          <p:nvPr/>
        </p:nvCxnSpPr>
        <p:spPr>
          <a:xfrm>
            <a:off x="9308376" y="5102969"/>
            <a:ext cx="372482" cy="41549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DD76272-B666-6948-A576-913949E48C32}"/>
              </a:ext>
            </a:extLst>
          </p:cNvPr>
          <p:cNvCxnSpPr>
            <a:cxnSpLocks/>
          </p:cNvCxnSpPr>
          <p:nvPr/>
        </p:nvCxnSpPr>
        <p:spPr>
          <a:xfrm flipH="1">
            <a:off x="9598489" y="4896450"/>
            <a:ext cx="812800" cy="7945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2DDCE313-5524-A74C-8BD3-DB15AA54ED5E}"/>
              </a:ext>
            </a:extLst>
          </p:cNvPr>
          <p:cNvSpPr/>
          <p:nvPr/>
        </p:nvSpPr>
        <p:spPr>
          <a:xfrm>
            <a:off x="9925521" y="4514879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470A5EE9-6A10-2943-893B-F88D93C5E9AD}"/>
              </a:ext>
            </a:extLst>
          </p:cNvPr>
          <p:cNvSpPr/>
          <p:nvPr/>
        </p:nvSpPr>
        <p:spPr>
          <a:xfrm>
            <a:off x="9342217" y="5393945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AEF7C06-102B-3349-8D6C-F20A2D8F0D8F}"/>
              </a:ext>
            </a:extLst>
          </p:cNvPr>
          <p:cNvSpPr txBox="1"/>
          <p:nvPr/>
        </p:nvSpPr>
        <p:spPr>
          <a:xfrm>
            <a:off x="1326837" y="510481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28E3CE-C38E-944F-8C0F-513A0232AD4E}"/>
              </a:ext>
            </a:extLst>
          </p:cNvPr>
          <p:cNvSpPr txBox="1"/>
          <p:nvPr/>
        </p:nvSpPr>
        <p:spPr>
          <a:xfrm>
            <a:off x="1795720" y="446136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9E4743F-03D1-6D40-A2F5-AA8776BC1C53}"/>
              </a:ext>
            </a:extLst>
          </p:cNvPr>
          <p:cNvSpPr txBox="1"/>
          <p:nvPr/>
        </p:nvSpPr>
        <p:spPr>
          <a:xfrm>
            <a:off x="2346925" y="5169343"/>
            <a:ext cx="343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71F4097-F99A-2D45-9C5B-1D6A6C58FDE8}"/>
              </a:ext>
            </a:extLst>
          </p:cNvPr>
          <p:cNvSpPr txBox="1"/>
          <p:nvPr/>
        </p:nvSpPr>
        <p:spPr>
          <a:xfrm>
            <a:off x="3759724" y="5223268"/>
            <a:ext cx="343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26A3F53-F820-A042-B069-2CFCFF9563F7}"/>
              </a:ext>
            </a:extLst>
          </p:cNvPr>
          <p:cNvSpPr txBox="1"/>
          <p:nvPr/>
        </p:nvSpPr>
        <p:spPr>
          <a:xfrm>
            <a:off x="4442616" y="4527596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D2F9EE1-A83A-7849-87D9-E5E622B7E738}"/>
              </a:ext>
            </a:extLst>
          </p:cNvPr>
          <p:cNvSpPr txBox="1"/>
          <p:nvPr/>
        </p:nvSpPr>
        <p:spPr>
          <a:xfrm flipH="1" flipV="1">
            <a:off x="4853774" y="5305528"/>
            <a:ext cx="404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E610A06-1AB6-A44D-8C74-8197065E542A}"/>
              </a:ext>
            </a:extLst>
          </p:cNvPr>
          <p:cNvSpPr txBox="1"/>
          <p:nvPr/>
        </p:nvSpPr>
        <p:spPr>
          <a:xfrm flipH="1">
            <a:off x="6825828" y="4452589"/>
            <a:ext cx="41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FC54D9A-4061-3948-932F-AE7D692A46B4}"/>
              </a:ext>
            </a:extLst>
          </p:cNvPr>
          <p:cNvSpPr txBox="1"/>
          <p:nvPr/>
        </p:nvSpPr>
        <p:spPr>
          <a:xfrm flipH="1" flipV="1">
            <a:off x="9456522" y="4447108"/>
            <a:ext cx="387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BA5824A-8B40-7C4C-AA65-8C971EE11B8C}"/>
              </a:ext>
            </a:extLst>
          </p:cNvPr>
          <p:cNvSpPr txBox="1"/>
          <p:nvPr/>
        </p:nvSpPr>
        <p:spPr>
          <a:xfrm flipH="1">
            <a:off x="8973287" y="5250198"/>
            <a:ext cx="41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E5AE5CFA-0459-B045-AE3D-8EF0BA17D143}"/>
              </a:ext>
            </a:extLst>
          </p:cNvPr>
          <p:cNvSpPr txBox="1"/>
          <p:nvPr/>
        </p:nvSpPr>
        <p:spPr>
          <a:xfrm flipH="1">
            <a:off x="10083240" y="5267970"/>
            <a:ext cx="41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7767491-A5C7-C344-A036-CCC896304BD1}"/>
              </a:ext>
            </a:extLst>
          </p:cNvPr>
          <p:cNvSpPr txBox="1"/>
          <p:nvPr/>
        </p:nvSpPr>
        <p:spPr>
          <a:xfrm>
            <a:off x="6357257" y="535577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5990E9D-D12F-044A-8A0F-8F04D42302F8}"/>
              </a:ext>
            </a:extLst>
          </p:cNvPr>
          <p:cNvSpPr txBox="1"/>
          <p:nvPr/>
        </p:nvSpPr>
        <p:spPr>
          <a:xfrm>
            <a:off x="7519660" y="5393946"/>
            <a:ext cx="406237" cy="467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BC985404-E8F4-0248-836E-E86F867A2158}"/>
              </a:ext>
            </a:extLst>
          </p:cNvPr>
          <p:cNvCxnSpPr/>
          <p:nvPr/>
        </p:nvCxnSpPr>
        <p:spPr>
          <a:xfrm>
            <a:off x="811560" y="3951514"/>
            <a:ext cx="1014283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FE978E65-7A1E-0A4E-B606-AF321D2AB490}"/>
              </a:ext>
            </a:extLst>
          </p:cNvPr>
          <p:cNvSpPr txBox="1"/>
          <p:nvPr/>
        </p:nvSpPr>
        <p:spPr>
          <a:xfrm>
            <a:off x="564288" y="1509041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balanced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B49E90F-BD04-FC47-92EE-F1E226BE6B34}"/>
              </a:ext>
            </a:extLst>
          </p:cNvPr>
          <p:cNvSpPr txBox="1"/>
          <p:nvPr/>
        </p:nvSpPr>
        <p:spPr>
          <a:xfrm>
            <a:off x="564288" y="4068637"/>
            <a:ext cx="1409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unbalanced</a:t>
            </a:r>
          </a:p>
        </p:txBody>
      </p:sp>
    </p:spTree>
    <p:extLst>
      <p:ext uri="{BB962C8B-B14F-4D97-AF65-F5344CB8AC3E}">
        <p14:creationId xmlns:p14="http://schemas.microsoft.com/office/powerpoint/2010/main" val="13864784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6C9EA-0D9E-DE48-A6D5-EEE095AB8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446" y="307356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Triadic closure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1F30F74-D869-C740-B2A3-90622B1EFC6A}"/>
              </a:ext>
            </a:extLst>
          </p:cNvPr>
          <p:cNvSpPr/>
          <p:nvPr/>
        </p:nvSpPr>
        <p:spPr>
          <a:xfrm>
            <a:off x="1362270" y="1999765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1DFCD3-BF20-0044-9877-11792DAF6B6F}"/>
              </a:ext>
            </a:extLst>
          </p:cNvPr>
          <p:cNvCxnSpPr>
            <a:cxnSpLocks/>
            <a:endCxn id="9" idx="7"/>
          </p:cNvCxnSpPr>
          <p:nvPr/>
        </p:nvCxnSpPr>
        <p:spPr>
          <a:xfrm flipH="1">
            <a:off x="3223868" y="2407183"/>
            <a:ext cx="880244" cy="1019202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1578E6A-AA61-D84E-9B7B-EAE7F79680CC}"/>
              </a:ext>
            </a:extLst>
          </p:cNvPr>
          <p:cNvSpPr/>
          <p:nvPr/>
        </p:nvSpPr>
        <p:spPr>
          <a:xfrm>
            <a:off x="3815075" y="1973739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97516AF-47DE-BA49-A335-E7E89EE7DDD7}"/>
              </a:ext>
            </a:extLst>
          </p:cNvPr>
          <p:cNvSpPr/>
          <p:nvPr/>
        </p:nvSpPr>
        <p:spPr>
          <a:xfrm>
            <a:off x="2619918" y="3324358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A31F6D7-2A9D-6042-9EBF-D01DE9FCDA60}"/>
              </a:ext>
            </a:extLst>
          </p:cNvPr>
          <p:cNvSpPr/>
          <p:nvPr/>
        </p:nvSpPr>
        <p:spPr>
          <a:xfrm>
            <a:off x="2619918" y="1810093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67EF1C-BE49-644C-9F47-62C497E67731}"/>
              </a:ext>
            </a:extLst>
          </p:cNvPr>
          <p:cNvCxnSpPr>
            <a:cxnSpLocks/>
          </p:cNvCxnSpPr>
          <p:nvPr/>
        </p:nvCxnSpPr>
        <p:spPr>
          <a:xfrm flipH="1">
            <a:off x="2938294" y="2406077"/>
            <a:ext cx="8328" cy="1044795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3CA4731-974B-D441-8CEB-D4C13B6D12F1}"/>
              </a:ext>
            </a:extLst>
          </p:cNvPr>
          <p:cNvCxnSpPr>
            <a:cxnSpLocks/>
            <a:stCxn id="4" idx="5"/>
          </p:cNvCxnSpPr>
          <p:nvPr/>
        </p:nvCxnSpPr>
        <p:spPr>
          <a:xfrm>
            <a:off x="1966220" y="2594424"/>
            <a:ext cx="1274824" cy="115979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529F6F8C-1A9B-AB40-A3AC-FA5407C08D32}"/>
              </a:ext>
            </a:extLst>
          </p:cNvPr>
          <p:cNvSpPr/>
          <p:nvPr/>
        </p:nvSpPr>
        <p:spPr>
          <a:xfrm>
            <a:off x="6094246" y="1915770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66960EB-A4E8-8B4D-9141-10746DF3F9F1}"/>
              </a:ext>
            </a:extLst>
          </p:cNvPr>
          <p:cNvCxnSpPr>
            <a:cxnSpLocks/>
            <a:endCxn id="25" idx="7"/>
          </p:cNvCxnSpPr>
          <p:nvPr/>
        </p:nvCxnSpPr>
        <p:spPr>
          <a:xfrm flipH="1">
            <a:off x="7955844" y="2323188"/>
            <a:ext cx="880244" cy="1019202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2A88690C-503D-9B47-8BBB-B27222C3CC4D}"/>
              </a:ext>
            </a:extLst>
          </p:cNvPr>
          <p:cNvSpPr/>
          <p:nvPr/>
        </p:nvSpPr>
        <p:spPr>
          <a:xfrm>
            <a:off x="8547051" y="1889744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E29A1A3-38EC-3349-8B2A-15BE6E59365F}"/>
              </a:ext>
            </a:extLst>
          </p:cNvPr>
          <p:cNvSpPr/>
          <p:nvPr/>
        </p:nvSpPr>
        <p:spPr>
          <a:xfrm>
            <a:off x="7351894" y="3240363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1ACC6D7-6B2E-CF4A-A7A9-18CD7394570D}"/>
              </a:ext>
            </a:extLst>
          </p:cNvPr>
          <p:cNvSpPr/>
          <p:nvPr/>
        </p:nvSpPr>
        <p:spPr>
          <a:xfrm>
            <a:off x="7351894" y="1726098"/>
            <a:ext cx="707571" cy="696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4040E47-6A77-014F-AC25-154A9B5EADA9}"/>
              </a:ext>
            </a:extLst>
          </p:cNvPr>
          <p:cNvCxnSpPr>
            <a:cxnSpLocks/>
          </p:cNvCxnSpPr>
          <p:nvPr/>
        </p:nvCxnSpPr>
        <p:spPr>
          <a:xfrm flipH="1">
            <a:off x="7670270" y="2322082"/>
            <a:ext cx="8328" cy="1044795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F7758F-A297-A246-A50B-1E06BB80AAE2}"/>
              </a:ext>
            </a:extLst>
          </p:cNvPr>
          <p:cNvCxnSpPr>
            <a:cxnSpLocks/>
            <a:stCxn id="22" idx="5"/>
          </p:cNvCxnSpPr>
          <p:nvPr/>
        </p:nvCxnSpPr>
        <p:spPr>
          <a:xfrm>
            <a:off x="6698196" y="2510429"/>
            <a:ext cx="1274824" cy="115979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BDF9BBF-BD65-6C4B-A56E-90ABF8372A08}"/>
              </a:ext>
            </a:extLst>
          </p:cNvPr>
          <p:cNvCxnSpPr>
            <a:cxnSpLocks/>
          </p:cNvCxnSpPr>
          <p:nvPr/>
        </p:nvCxnSpPr>
        <p:spPr>
          <a:xfrm>
            <a:off x="8042289" y="2188112"/>
            <a:ext cx="591207" cy="7600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21F3659-6BCD-F14F-A5AE-023531C33613}"/>
              </a:ext>
            </a:extLst>
          </p:cNvPr>
          <p:cNvSpPr txBox="1"/>
          <p:nvPr/>
        </p:nvSpPr>
        <p:spPr>
          <a:xfrm>
            <a:off x="5800725" y="19288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B5C369-38F3-E747-9071-6938A0AABF64}"/>
              </a:ext>
            </a:extLst>
          </p:cNvPr>
          <p:cNvSpPr txBox="1"/>
          <p:nvPr/>
        </p:nvSpPr>
        <p:spPr>
          <a:xfrm>
            <a:off x="4754880" y="5532120"/>
            <a:ext cx="6061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Strength of Weak Ties– </a:t>
            </a:r>
            <a:r>
              <a:rPr lang="en-US" sz="2400" dirty="0" err="1"/>
              <a:t>Granovetter</a:t>
            </a:r>
            <a:r>
              <a:rPr lang="en-US" sz="2400" dirty="0"/>
              <a:t> (1973)</a:t>
            </a:r>
          </a:p>
        </p:txBody>
      </p:sp>
    </p:spTree>
    <p:extLst>
      <p:ext uri="{BB962C8B-B14F-4D97-AF65-F5344CB8AC3E}">
        <p14:creationId xmlns:p14="http://schemas.microsoft.com/office/powerpoint/2010/main" val="247677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 animBg="1"/>
      <p:bldP spid="25" grpId="0" animBg="1"/>
      <p:bldP spid="26" grpId="0" animBg="1"/>
      <p:bldP spid="4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Slide Number Placeholder 5">
            <a:extLst>
              <a:ext uri="{FF2B5EF4-FFF2-40B4-BE49-F238E27FC236}">
                <a16:creationId xmlns:a16="http://schemas.microsoft.com/office/drawing/2014/main" id="{AC4F6AA4-0081-CA4D-BF6A-8E218A9CB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2CE848D-57A9-D148-9256-D9D74862326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400"/>
          </a:p>
        </p:txBody>
      </p:sp>
      <p:sp>
        <p:nvSpPr>
          <p:cNvPr id="261123" name="Rectangle 2">
            <a:extLst>
              <a:ext uri="{FF2B5EF4-FFF2-40B4-BE49-F238E27FC236}">
                <a16:creationId xmlns:a16="http://schemas.microsoft.com/office/drawing/2014/main" id="{9288A640-DC46-5A44-90D4-2B2DBDB532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Reciprocity &amp; Transitivity</a:t>
            </a:r>
          </a:p>
        </p:txBody>
      </p:sp>
      <p:sp>
        <p:nvSpPr>
          <p:cNvPr id="261124" name="Rectangle 3">
            <a:extLst>
              <a:ext uri="{FF2B5EF4-FFF2-40B4-BE49-F238E27FC236}">
                <a16:creationId xmlns:a16="http://schemas.microsoft.com/office/drawing/2014/main" id="{E007B1B2-44BD-8C4F-B460-29AAEC543B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Networks with high levels of reciprocity:</a:t>
            </a:r>
          </a:p>
          <a:p>
            <a:pPr lvl="1" eaLnBrk="1" hangingPunct="1"/>
            <a:r>
              <a:rPr lang="en-US" altLang="en-US" dirty="0"/>
              <a:t>Diffusion within faster; but </a:t>
            </a:r>
          </a:p>
          <a:p>
            <a:pPr lvl="1" eaLnBrk="1" hangingPunct="1"/>
            <a:r>
              <a:rPr lang="en-US" altLang="en-US" dirty="0"/>
              <a:t>Diffusion between groups slower</a:t>
            </a:r>
          </a:p>
          <a:p>
            <a:pPr eaLnBrk="1" hangingPunct="1"/>
            <a:r>
              <a:rPr lang="en-US" altLang="en-US" dirty="0"/>
              <a:t>Transitive triads also more likely to:</a:t>
            </a:r>
          </a:p>
          <a:p>
            <a:pPr lvl="1" eaLnBrk="1" hangingPunct="1"/>
            <a:r>
              <a:rPr lang="en-US" altLang="en-US" dirty="0"/>
              <a:t>Increase homogeneity of opinions</a:t>
            </a:r>
          </a:p>
          <a:p>
            <a:pPr lvl="1" eaLnBrk="1" hangingPunct="1"/>
            <a:r>
              <a:rPr lang="en-US" altLang="en-US" dirty="0"/>
              <a:t>Facilitate diffusion within groups, but inhibit diffusion of outside ideas</a:t>
            </a:r>
          </a:p>
        </p:txBody>
      </p:sp>
    </p:spTree>
    <p:extLst>
      <p:ext uri="{BB962C8B-B14F-4D97-AF65-F5344CB8AC3E}">
        <p14:creationId xmlns:p14="http://schemas.microsoft.com/office/powerpoint/2010/main" val="16103701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Slide Number Placeholder 5">
            <a:extLst>
              <a:ext uri="{FF2B5EF4-FFF2-40B4-BE49-F238E27FC236}">
                <a16:creationId xmlns:a16="http://schemas.microsoft.com/office/drawing/2014/main" id="{D42D5CC1-B7B5-FA4E-B706-67EB8D8F7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F928F0D-26D1-5C49-AE58-423427B844B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24</a:t>
            </a:fld>
            <a:endParaRPr lang="en-US" altLang="en-US" sz="1400"/>
          </a:p>
        </p:txBody>
      </p:sp>
      <p:sp>
        <p:nvSpPr>
          <p:cNvPr id="226307" name="Rectangle 2">
            <a:extLst>
              <a:ext uri="{FF2B5EF4-FFF2-40B4-BE49-F238E27FC236}">
                <a16:creationId xmlns:a16="http://schemas.microsoft.com/office/drawing/2014/main" id="{707F255B-E313-7344-BD89-051E500766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74766" y="479425"/>
            <a:ext cx="77724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4 Nodes?</a:t>
            </a:r>
          </a:p>
        </p:txBody>
      </p:sp>
      <p:sp>
        <p:nvSpPr>
          <p:cNvPr id="226308" name="Rectangle 3">
            <a:extLst>
              <a:ext uri="{FF2B5EF4-FFF2-40B4-BE49-F238E27FC236}">
                <a16:creationId xmlns:a16="http://schemas.microsoft.com/office/drawing/2014/main" id="{8EFF4F82-E472-5C48-8E64-104BB07E79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199" y="1793174"/>
            <a:ext cx="9160823" cy="4114800"/>
          </a:xfrm>
        </p:spPr>
        <p:txBody>
          <a:bodyPr/>
          <a:lstStyle/>
          <a:p>
            <a:pPr eaLnBrk="1" hangingPunct="1"/>
            <a:r>
              <a:rPr lang="en-US" altLang="en-US" dirty="0"/>
              <a:t>One might expect the next level of analysis to increase to 4 nodes, as reciprocity was 2 nodes, and triads 3 nodes, but</a:t>
            </a:r>
          </a:p>
          <a:p>
            <a:pPr eaLnBrk="1" hangingPunct="1"/>
            <a:r>
              <a:rPr lang="en-US" altLang="en-US" dirty="0"/>
              <a:t>4 nodes takes us to groups </a:t>
            </a:r>
          </a:p>
          <a:p>
            <a:pPr eaLnBrk="1" hangingPunct="1"/>
            <a:r>
              <a:rPr lang="en-US" altLang="en-US" dirty="0"/>
              <a:t>Of course, Q, modularity is a network level metric</a:t>
            </a:r>
          </a:p>
        </p:txBody>
      </p:sp>
    </p:spTree>
    <p:extLst>
      <p:ext uri="{BB962C8B-B14F-4D97-AF65-F5344CB8AC3E}">
        <p14:creationId xmlns:p14="http://schemas.microsoft.com/office/powerpoint/2010/main" val="21793092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Slide Number Placeholder 5">
            <a:extLst>
              <a:ext uri="{FF2B5EF4-FFF2-40B4-BE49-F238E27FC236}">
                <a16:creationId xmlns:a16="http://schemas.microsoft.com/office/drawing/2014/main" id="{4BF4CE40-CC5E-194C-941B-FB4688390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52BFCDE-208A-514F-A1EA-CFEB51C6C5B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en-US" sz="1400"/>
          </a:p>
        </p:txBody>
      </p:sp>
      <p:sp>
        <p:nvSpPr>
          <p:cNvPr id="227331" name="Rectangle 2">
            <a:extLst>
              <a:ext uri="{FF2B5EF4-FFF2-40B4-BE49-F238E27FC236}">
                <a16:creationId xmlns:a16="http://schemas.microsoft.com/office/drawing/2014/main" id="{FB768DE0-3DFD-B44F-A1BB-038D4869E4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Diameter</a:t>
            </a:r>
          </a:p>
        </p:txBody>
      </p:sp>
      <p:sp>
        <p:nvSpPr>
          <p:cNvPr id="227332" name="Rectangle 3">
            <a:extLst>
              <a:ext uri="{FF2B5EF4-FFF2-40B4-BE49-F238E27FC236}">
                <a16:creationId xmlns:a16="http://schemas.microsoft.com/office/drawing/2014/main" id="{2656EC40-03B7-F745-B435-9062413B46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Diameter: Length of the longest path in the network (the maximum distance between nodes in the network) </a:t>
            </a:r>
          </a:p>
          <a:p>
            <a:pPr eaLnBrk="1" hangingPunct="1"/>
            <a:r>
              <a:rPr lang="en-US" altLang="en-US" dirty="0"/>
              <a:t>Networks with shorter diameters are more cohesive</a:t>
            </a:r>
          </a:p>
        </p:txBody>
      </p:sp>
    </p:spTree>
    <p:extLst>
      <p:ext uri="{BB962C8B-B14F-4D97-AF65-F5344CB8AC3E}">
        <p14:creationId xmlns:p14="http://schemas.microsoft.com/office/powerpoint/2010/main" val="1967660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Slide Number Placeholder 5">
            <a:extLst>
              <a:ext uri="{FF2B5EF4-FFF2-40B4-BE49-F238E27FC236}">
                <a16:creationId xmlns:a16="http://schemas.microsoft.com/office/drawing/2014/main" id="{69F840DD-B9F7-AC4A-8D72-559CDC8D8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E0A1A21-F677-4E45-A59A-9624A8474CC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26</a:t>
            </a:fld>
            <a:endParaRPr lang="en-US" altLang="en-US" sz="1400"/>
          </a:p>
        </p:txBody>
      </p:sp>
      <p:sp>
        <p:nvSpPr>
          <p:cNvPr id="228355" name="Rectangle 2">
            <a:extLst>
              <a:ext uri="{FF2B5EF4-FFF2-40B4-BE49-F238E27FC236}">
                <a16:creationId xmlns:a16="http://schemas.microsoft.com/office/drawing/2014/main" id="{E0C9345F-81B2-784F-99A8-75971A5220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Average Path Length (APL)</a:t>
            </a:r>
          </a:p>
        </p:txBody>
      </p:sp>
      <p:sp>
        <p:nvSpPr>
          <p:cNvPr id="228356" name="Rectangle 3">
            <a:extLst>
              <a:ext uri="{FF2B5EF4-FFF2-40B4-BE49-F238E27FC236}">
                <a16:creationId xmlns:a16="http://schemas.microsoft.com/office/drawing/2014/main" id="{8E10E5BD-1DE5-3B4B-B06F-0E6B082DDF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Average of all the distances between nodes</a:t>
            </a:r>
          </a:p>
          <a:p>
            <a:pPr eaLnBrk="1" hangingPunct="1"/>
            <a:r>
              <a:rPr lang="en-US" altLang="en-US" dirty="0"/>
              <a:t>Networks with lower APL are more cohesive</a:t>
            </a:r>
          </a:p>
        </p:txBody>
      </p:sp>
    </p:spTree>
    <p:extLst>
      <p:ext uri="{BB962C8B-B14F-4D97-AF65-F5344CB8AC3E}">
        <p14:creationId xmlns:p14="http://schemas.microsoft.com/office/powerpoint/2010/main" val="25092468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Slide Number Placeholder 5">
            <a:extLst>
              <a:ext uri="{FF2B5EF4-FFF2-40B4-BE49-F238E27FC236}">
                <a16:creationId xmlns:a16="http://schemas.microsoft.com/office/drawing/2014/main" id="{C37DA2C2-DB8B-EF44-8F18-A25DC51A2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0A5AD4B-C4EC-934E-A16C-3D5E7BBF9BA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27</a:t>
            </a:fld>
            <a:endParaRPr lang="en-US" altLang="en-US" sz="1400"/>
          </a:p>
        </p:txBody>
      </p:sp>
      <p:sp>
        <p:nvSpPr>
          <p:cNvPr id="233475" name="Rectangle 2">
            <a:extLst>
              <a:ext uri="{FF2B5EF4-FFF2-40B4-BE49-F238E27FC236}">
                <a16:creationId xmlns:a16="http://schemas.microsoft.com/office/drawing/2014/main" id="{577ECF31-7457-034B-A374-96021CD2B2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22173" y="381000"/>
            <a:ext cx="8660027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Clustering</a:t>
            </a:r>
          </a:p>
        </p:txBody>
      </p:sp>
      <p:sp>
        <p:nvSpPr>
          <p:cNvPr id="233476" name="Rectangle 3">
            <a:extLst>
              <a:ext uri="{FF2B5EF4-FFF2-40B4-BE49-F238E27FC236}">
                <a16:creationId xmlns:a16="http://schemas.microsoft.com/office/drawing/2014/main" id="{3B1A1AAB-471E-5B40-9ABD-1FD10BC9B6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34440" y="1676400"/>
            <a:ext cx="8823960" cy="2133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measure of the degree of “</a:t>
            </a:r>
            <a:r>
              <a:rPr lang="en-US" dirty="0" err="1"/>
              <a:t>clumpiness</a:t>
            </a:r>
            <a:r>
              <a:rPr lang="en-US" dirty="0"/>
              <a:t>” in the network</a:t>
            </a:r>
            <a:endParaRPr lang="en-US" altLang="en-US" dirty="0"/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Watts re-introduced the clustering coefficient: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2 ways to measure clustering </a:t>
            </a:r>
          </a:p>
          <a:p>
            <a:pPr marL="0" indent="0">
              <a:buNone/>
            </a:pPr>
            <a:r>
              <a:rPr lang="en-US" altLang="en-US" dirty="0"/>
              <a:t>    :Average personal network density</a:t>
            </a:r>
          </a:p>
          <a:p>
            <a:pPr marL="0" indent="0">
              <a:buNone/>
            </a:pPr>
            <a:r>
              <a:rPr lang="en-US" altLang="en-US" dirty="0"/>
              <a:t>    :Percent of closed triads</a:t>
            </a:r>
          </a:p>
          <a:p>
            <a:pPr eaLnBrk="1" hangingPunct="1">
              <a:lnSpc>
                <a:spcPct val="90000"/>
              </a:lnSpc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492769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Slide Number Placeholder 4">
            <a:extLst>
              <a:ext uri="{FF2B5EF4-FFF2-40B4-BE49-F238E27FC236}">
                <a16:creationId xmlns:a16="http://schemas.microsoft.com/office/drawing/2014/main" id="{0D1CD2D3-6F78-6B4E-A57F-CDC31988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0C01BB5-76E3-2745-9566-794FF227586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400"/>
          </a:p>
        </p:txBody>
      </p:sp>
      <p:sp>
        <p:nvSpPr>
          <p:cNvPr id="234499" name="Rectangle 4">
            <a:extLst>
              <a:ext uri="{FF2B5EF4-FFF2-40B4-BE49-F238E27FC236}">
                <a16:creationId xmlns:a16="http://schemas.microsoft.com/office/drawing/2014/main" id="{7ECE75DE-CFD5-2647-B582-F0DDD81191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Personal Network Density</a:t>
            </a:r>
          </a:p>
        </p:txBody>
      </p:sp>
      <p:sp>
        <p:nvSpPr>
          <p:cNvPr id="234500" name="Oval 5">
            <a:extLst>
              <a:ext uri="{FF2B5EF4-FFF2-40B4-BE49-F238E27FC236}">
                <a16:creationId xmlns:a16="http://schemas.microsoft.com/office/drawing/2014/main" id="{5B3257B1-D4A1-9648-84E3-46BC43FAD2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429000"/>
            <a:ext cx="228600" cy="22860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34501" name="Oval 6">
            <a:extLst>
              <a:ext uri="{FF2B5EF4-FFF2-40B4-BE49-F238E27FC236}">
                <a16:creationId xmlns:a16="http://schemas.microsoft.com/office/drawing/2014/main" id="{B97BFCE7-A573-4449-B479-B9BB9777A2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2590800"/>
            <a:ext cx="228600" cy="22860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34502" name="Oval 7">
            <a:extLst>
              <a:ext uri="{FF2B5EF4-FFF2-40B4-BE49-F238E27FC236}">
                <a16:creationId xmlns:a16="http://schemas.microsoft.com/office/drawing/2014/main" id="{48AD6AB7-0245-B941-9699-E7EDF6F8C1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3581400"/>
            <a:ext cx="228600" cy="22860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34503" name="Oval 8">
            <a:extLst>
              <a:ext uri="{FF2B5EF4-FFF2-40B4-BE49-F238E27FC236}">
                <a16:creationId xmlns:a16="http://schemas.microsoft.com/office/drawing/2014/main" id="{0B7AE002-254A-264F-83E2-0030FFE07E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4267200"/>
            <a:ext cx="228600" cy="22860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34504" name="Line 9">
            <a:extLst>
              <a:ext uri="{FF2B5EF4-FFF2-40B4-BE49-F238E27FC236}">
                <a16:creationId xmlns:a16="http://schemas.microsoft.com/office/drawing/2014/main" id="{954E969D-0B3E-A347-AB51-E5184B4DD169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3657600"/>
            <a:ext cx="304800" cy="533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05" name="Line 10">
            <a:extLst>
              <a:ext uri="{FF2B5EF4-FFF2-40B4-BE49-F238E27FC236}">
                <a16:creationId xmlns:a16="http://schemas.microsoft.com/office/drawing/2014/main" id="{2C7733E6-9731-E240-9489-27D7C3EAD800}"/>
              </a:ext>
            </a:extLst>
          </p:cNvPr>
          <p:cNvSpPr>
            <a:spLocks noChangeShapeType="1"/>
          </p:cNvSpPr>
          <p:nvPr/>
        </p:nvSpPr>
        <p:spPr bwMode="auto">
          <a:xfrm>
            <a:off x="3200400" y="3505200"/>
            <a:ext cx="990600" cy="76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06" name="Line 11">
            <a:extLst>
              <a:ext uri="{FF2B5EF4-FFF2-40B4-BE49-F238E27FC236}">
                <a16:creationId xmlns:a16="http://schemas.microsoft.com/office/drawing/2014/main" id="{DAC65C99-C8FC-034B-B356-FD0FDEE7E99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048000" y="2819400"/>
            <a:ext cx="457200" cy="533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07" name="Line 12">
            <a:extLst>
              <a:ext uri="{FF2B5EF4-FFF2-40B4-BE49-F238E27FC236}">
                <a16:creationId xmlns:a16="http://schemas.microsoft.com/office/drawing/2014/main" id="{C3222F9A-2726-3243-B7E9-19D102B7B16D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2895600"/>
            <a:ext cx="0" cy="12954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08" name="Line 13">
            <a:extLst>
              <a:ext uri="{FF2B5EF4-FFF2-40B4-BE49-F238E27FC236}">
                <a16:creationId xmlns:a16="http://schemas.microsoft.com/office/drawing/2014/main" id="{65951BEB-1C20-AF42-966D-07E74BBA6CE8}"/>
              </a:ext>
            </a:extLst>
          </p:cNvPr>
          <p:cNvSpPr>
            <a:spLocks noChangeShapeType="1"/>
          </p:cNvSpPr>
          <p:nvPr/>
        </p:nvSpPr>
        <p:spPr bwMode="auto">
          <a:xfrm>
            <a:off x="3810000" y="2895600"/>
            <a:ext cx="457200" cy="609600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09" name="Line 14">
            <a:extLst>
              <a:ext uri="{FF2B5EF4-FFF2-40B4-BE49-F238E27FC236}">
                <a16:creationId xmlns:a16="http://schemas.microsoft.com/office/drawing/2014/main" id="{57C25CBD-EBF8-AB4D-9A3A-A9DC4D03F3A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810000" y="2819400"/>
            <a:ext cx="457200" cy="609600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10" name="Line 15">
            <a:extLst>
              <a:ext uri="{FF2B5EF4-FFF2-40B4-BE49-F238E27FC236}">
                <a16:creationId xmlns:a16="http://schemas.microsoft.com/office/drawing/2014/main" id="{DBA832F4-033A-FC4E-8C1C-02BC1F0477B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57600" y="2895600"/>
            <a:ext cx="0" cy="1295400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11" name="Line 16">
            <a:extLst>
              <a:ext uri="{FF2B5EF4-FFF2-40B4-BE49-F238E27FC236}">
                <a16:creationId xmlns:a16="http://schemas.microsoft.com/office/drawing/2014/main" id="{07797ED3-316C-0C4D-A454-E6452FAB71D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86200" y="3886200"/>
            <a:ext cx="381000" cy="381000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12" name="Line 17">
            <a:extLst>
              <a:ext uri="{FF2B5EF4-FFF2-40B4-BE49-F238E27FC236}">
                <a16:creationId xmlns:a16="http://schemas.microsoft.com/office/drawing/2014/main" id="{D5B5C538-99C5-954E-94D3-24E6B56EF69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86200" y="3810000"/>
            <a:ext cx="381000" cy="381000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13" name="Oval 31">
            <a:extLst>
              <a:ext uri="{FF2B5EF4-FFF2-40B4-BE49-F238E27FC236}">
                <a16:creationId xmlns:a16="http://schemas.microsoft.com/office/drawing/2014/main" id="{6C092CA7-E7AF-F84D-B928-AF95170F2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3505200"/>
            <a:ext cx="228600" cy="22860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34514" name="Oval 32">
            <a:extLst>
              <a:ext uri="{FF2B5EF4-FFF2-40B4-BE49-F238E27FC236}">
                <a16:creationId xmlns:a16="http://schemas.microsoft.com/office/drawing/2014/main" id="{53E2D18C-89AC-5D4E-98A2-AC329353B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0" y="2667000"/>
            <a:ext cx="228600" cy="22860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34515" name="Oval 33">
            <a:extLst>
              <a:ext uri="{FF2B5EF4-FFF2-40B4-BE49-F238E27FC236}">
                <a16:creationId xmlns:a16="http://schemas.microsoft.com/office/drawing/2014/main" id="{DBAA46D1-5F27-D448-BE69-491DA685CB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3657600"/>
            <a:ext cx="228600" cy="22860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34516" name="Oval 34">
            <a:extLst>
              <a:ext uri="{FF2B5EF4-FFF2-40B4-BE49-F238E27FC236}">
                <a16:creationId xmlns:a16="http://schemas.microsoft.com/office/drawing/2014/main" id="{E741C630-A908-E64C-A0A2-A9CE75DD0D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0" y="4343400"/>
            <a:ext cx="228600" cy="228600"/>
          </a:xfrm>
          <a:prstGeom prst="ellipse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sp>
        <p:nvSpPr>
          <p:cNvPr id="234517" name="Line 35">
            <a:extLst>
              <a:ext uri="{FF2B5EF4-FFF2-40B4-BE49-F238E27FC236}">
                <a16:creationId xmlns:a16="http://schemas.microsoft.com/office/drawing/2014/main" id="{5E819248-B9CC-5041-AB65-58E9929E759A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0" y="3733800"/>
            <a:ext cx="304800" cy="533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18" name="Line 36">
            <a:extLst>
              <a:ext uri="{FF2B5EF4-FFF2-40B4-BE49-F238E27FC236}">
                <a16:creationId xmlns:a16="http://schemas.microsoft.com/office/drawing/2014/main" id="{FE4ADE98-1CC0-974F-8C7B-099D80ED4238}"/>
              </a:ext>
            </a:extLst>
          </p:cNvPr>
          <p:cNvSpPr>
            <a:spLocks noChangeShapeType="1"/>
          </p:cNvSpPr>
          <p:nvPr/>
        </p:nvSpPr>
        <p:spPr bwMode="auto">
          <a:xfrm>
            <a:off x="6934200" y="3581400"/>
            <a:ext cx="990600" cy="762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19" name="Line 37">
            <a:extLst>
              <a:ext uri="{FF2B5EF4-FFF2-40B4-BE49-F238E27FC236}">
                <a16:creationId xmlns:a16="http://schemas.microsoft.com/office/drawing/2014/main" id="{926CFDB3-C519-FF4C-911B-5E0B4522F2C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781800" y="2895600"/>
            <a:ext cx="457200" cy="5334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20" name="Line 38">
            <a:extLst>
              <a:ext uri="{FF2B5EF4-FFF2-40B4-BE49-F238E27FC236}">
                <a16:creationId xmlns:a16="http://schemas.microsoft.com/office/drawing/2014/main" id="{F90B28F8-13C6-3341-AA01-DC061BEC6D04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2971800"/>
            <a:ext cx="0" cy="12954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21" name="Line 39">
            <a:extLst>
              <a:ext uri="{FF2B5EF4-FFF2-40B4-BE49-F238E27FC236}">
                <a16:creationId xmlns:a16="http://schemas.microsoft.com/office/drawing/2014/main" id="{55978D0C-B707-6845-B295-E51FDD028147}"/>
              </a:ext>
            </a:extLst>
          </p:cNvPr>
          <p:cNvSpPr>
            <a:spLocks noChangeShapeType="1"/>
          </p:cNvSpPr>
          <p:nvPr/>
        </p:nvSpPr>
        <p:spPr bwMode="auto">
          <a:xfrm>
            <a:off x="7543800" y="2971800"/>
            <a:ext cx="457200" cy="6096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22" name="Line 40">
            <a:extLst>
              <a:ext uri="{FF2B5EF4-FFF2-40B4-BE49-F238E27FC236}">
                <a16:creationId xmlns:a16="http://schemas.microsoft.com/office/drawing/2014/main" id="{090DC400-4D09-A74A-889B-839A43498A1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543800" y="2895600"/>
            <a:ext cx="457200" cy="60960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23" name="Line 41">
            <a:extLst>
              <a:ext uri="{FF2B5EF4-FFF2-40B4-BE49-F238E27FC236}">
                <a16:creationId xmlns:a16="http://schemas.microsoft.com/office/drawing/2014/main" id="{E29BE0D1-46B8-A44C-A80A-2C617906A0E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391400" y="2971800"/>
            <a:ext cx="0" cy="1295400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24" name="Line 42">
            <a:extLst>
              <a:ext uri="{FF2B5EF4-FFF2-40B4-BE49-F238E27FC236}">
                <a16:creationId xmlns:a16="http://schemas.microsoft.com/office/drawing/2014/main" id="{732DAB30-F129-0B4D-BD56-6527A42EA27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620000" y="3962400"/>
            <a:ext cx="381000" cy="381000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25" name="Line 43">
            <a:extLst>
              <a:ext uri="{FF2B5EF4-FFF2-40B4-BE49-F238E27FC236}">
                <a16:creationId xmlns:a16="http://schemas.microsoft.com/office/drawing/2014/main" id="{A25D20E9-329B-4E4F-A21A-603EA2BD08E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620000" y="3886200"/>
            <a:ext cx="381000" cy="381000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 anchor="ctr"/>
          <a:lstStyle/>
          <a:p>
            <a:endParaRPr lang="en-US"/>
          </a:p>
        </p:txBody>
      </p:sp>
      <p:sp>
        <p:nvSpPr>
          <p:cNvPr id="234526" name="Text Box 44">
            <a:extLst>
              <a:ext uri="{FF2B5EF4-FFF2-40B4-BE49-F238E27FC236}">
                <a16:creationId xmlns:a16="http://schemas.microsoft.com/office/drawing/2014/main" id="{E6DBF274-8780-E04D-8164-3D9A3A85D4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71932" y="5105400"/>
            <a:ext cx="2909451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PN Density = 1/6 = 16.7%</a:t>
            </a:r>
          </a:p>
        </p:txBody>
      </p:sp>
      <p:sp>
        <p:nvSpPr>
          <p:cNvPr id="234527" name="Text Box 45">
            <a:extLst>
              <a:ext uri="{FF2B5EF4-FFF2-40B4-BE49-F238E27FC236}">
                <a16:creationId xmlns:a16="http://schemas.microsoft.com/office/drawing/2014/main" id="{66ACC685-01DF-9249-A7B8-E068991DB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1932" y="5105400"/>
            <a:ext cx="2909451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PN Density = 3/6 = 50.0%</a:t>
            </a:r>
          </a:p>
        </p:txBody>
      </p:sp>
      <p:sp>
        <p:nvSpPr>
          <p:cNvPr id="234528" name="Text Box 46">
            <a:extLst>
              <a:ext uri="{FF2B5EF4-FFF2-40B4-BE49-F238E27FC236}">
                <a16:creationId xmlns:a16="http://schemas.microsoft.com/office/drawing/2014/main" id="{04FDB2CB-0F97-7D48-A652-1E1B2CD4C5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5624" y="3241676"/>
            <a:ext cx="408766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A</a:t>
            </a:r>
          </a:p>
        </p:txBody>
      </p:sp>
      <p:sp>
        <p:nvSpPr>
          <p:cNvPr id="234529" name="Text Box 47">
            <a:extLst>
              <a:ext uri="{FF2B5EF4-FFF2-40B4-BE49-F238E27FC236}">
                <a16:creationId xmlns:a16="http://schemas.microsoft.com/office/drawing/2014/main" id="{B75F06EB-9499-3C42-85CF-1924C683CD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7505" y="4343401"/>
            <a:ext cx="322204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z</a:t>
            </a:r>
          </a:p>
        </p:txBody>
      </p:sp>
      <p:sp>
        <p:nvSpPr>
          <p:cNvPr id="234530" name="Text Box 48">
            <a:extLst>
              <a:ext uri="{FF2B5EF4-FFF2-40B4-BE49-F238E27FC236}">
                <a16:creationId xmlns:a16="http://schemas.microsoft.com/office/drawing/2014/main" id="{8B2CD4AE-E5CC-9849-82E1-2E1EBD3A40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2286001"/>
            <a:ext cx="431800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x</a:t>
            </a:r>
          </a:p>
        </p:txBody>
      </p:sp>
      <p:sp>
        <p:nvSpPr>
          <p:cNvPr id="234531" name="Text Box 49">
            <a:extLst>
              <a:ext uri="{FF2B5EF4-FFF2-40B4-BE49-F238E27FC236}">
                <a16:creationId xmlns:a16="http://schemas.microsoft.com/office/drawing/2014/main" id="{93F40273-42D6-5A46-B6E5-4A2F893E55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03696" y="3352801"/>
            <a:ext cx="339837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y</a:t>
            </a:r>
          </a:p>
        </p:txBody>
      </p:sp>
      <p:sp>
        <p:nvSpPr>
          <p:cNvPr id="234532" name="Text Box 50">
            <a:extLst>
              <a:ext uri="{FF2B5EF4-FFF2-40B4-BE49-F238E27FC236}">
                <a16:creationId xmlns:a16="http://schemas.microsoft.com/office/drawing/2014/main" id="{40D8D4F5-DD6B-DE41-A9C1-D59235A0C9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04167" y="4343401"/>
            <a:ext cx="322204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z</a:t>
            </a:r>
          </a:p>
        </p:txBody>
      </p:sp>
      <p:sp>
        <p:nvSpPr>
          <p:cNvPr id="234533" name="Text Box 51">
            <a:extLst>
              <a:ext uri="{FF2B5EF4-FFF2-40B4-BE49-F238E27FC236}">
                <a16:creationId xmlns:a16="http://schemas.microsoft.com/office/drawing/2014/main" id="{DCA50946-39F5-F549-97E3-6F3FADA890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6663" y="2286001"/>
            <a:ext cx="431800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x</a:t>
            </a:r>
          </a:p>
        </p:txBody>
      </p:sp>
      <p:sp>
        <p:nvSpPr>
          <p:cNvPr id="234534" name="Text Box 52">
            <a:extLst>
              <a:ext uri="{FF2B5EF4-FFF2-40B4-BE49-F238E27FC236}">
                <a16:creationId xmlns:a16="http://schemas.microsoft.com/office/drawing/2014/main" id="{9F10FF25-8DD8-2544-A55F-D47D5FBD06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0358" y="3352801"/>
            <a:ext cx="339837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y</a:t>
            </a:r>
          </a:p>
        </p:txBody>
      </p:sp>
      <p:sp>
        <p:nvSpPr>
          <p:cNvPr id="234535" name="Text Box 53">
            <a:extLst>
              <a:ext uri="{FF2B5EF4-FFF2-40B4-BE49-F238E27FC236}">
                <a16:creationId xmlns:a16="http://schemas.microsoft.com/office/drawing/2014/main" id="{6122CE44-D30B-BB49-BD65-220F784CCD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2048" y="3352801"/>
            <a:ext cx="391133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7067424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>
            <a:extLst>
              <a:ext uri="{FF2B5EF4-FFF2-40B4-BE49-F238E27FC236}">
                <a16:creationId xmlns:a16="http://schemas.microsoft.com/office/drawing/2014/main" id="{59985C05-65FE-CE4B-B4B9-F134D9D603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000" dirty="0">
                <a:latin typeface="+mn-lt"/>
              </a:rPr>
              <a:t>Watts &amp; </a:t>
            </a:r>
            <a:r>
              <a:rPr lang="en-US" altLang="en-US" sz="4000" dirty="0" err="1">
                <a:latin typeface="+mn-lt"/>
              </a:rPr>
              <a:t>Strogatz</a:t>
            </a:r>
            <a:r>
              <a:rPr lang="en-US" altLang="en-US" sz="4000" dirty="0">
                <a:latin typeface="+mn-lt"/>
              </a:rPr>
              <a:t> (1998)</a:t>
            </a:r>
          </a:p>
        </p:txBody>
      </p:sp>
      <p:sp>
        <p:nvSpPr>
          <p:cNvPr id="33794" name="Slide Number Placeholder 3">
            <a:extLst>
              <a:ext uri="{FF2B5EF4-FFF2-40B4-BE49-F238E27FC236}">
                <a16:creationId xmlns:a16="http://schemas.microsoft.com/office/drawing/2014/main" id="{04BA01E4-161A-4B45-A125-228F2C2F4B4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2690782-2882-FC48-8387-A6E375EB066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29</a:t>
            </a:fld>
            <a:endParaRPr lang="en-US" altLang="en-US" sz="1400"/>
          </a:p>
        </p:txBody>
      </p:sp>
      <p:pic>
        <p:nvPicPr>
          <p:cNvPr id="33795" name="Content Placeholder 14">
            <a:extLst>
              <a:ext uri="{FF2B5EF4-FFF2-40B4-BE49-F238E27FC236}">
                <a16:creationId xmlns:a16="http://schemas.microsoft.com/office/drawing/2014/main" id="{0231D135-A0C9-D340-B1BE-63E70B6155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8" t="3024"/>
          <a:stretch>
            <a:fillRect/>
          </a:stretch>
        </p:blipFill>
        <p:spPr>
          <a:xfrm>
            <a:off x="2514600" y="1828800"/>
            <a:ext cx="6940550" cy="3314700"/>
          </a:xfrm>
        </p:spPr>
      </p:pic>
    </p:spTree>
    <p:extLst>
      <p:ext uri="{BB962C8B-B14F-4D97-AF65-F5344CB8AC3E}">
        <p14:creationId xmlns:p14="http://schemas.microsoft.com/office/powerpoint/2010/main" val="2562519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Title 1">
            <a:extLst>
              <a:ext uri="{FF2B5EF4-FFF2-40B4-BE49-F238E27FC236}">
                <a16:creationId xmlns:a16="http://schemas.microsoft.com/office/drawing/2014/main" id="{7225D4AC-3F32-1848-80E1-CE24623B9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33" y="503238"/>
            <a:ext cx="8305800" cy="1143000"/>
          </a:xfrm>
        </p:spPr>
        <p:txBody>
          <a:bodyPr>
            <a:normAutofit/>
          </a:bodyPr>
          <a:lstStyle/>
          <a:p>
            <a:r>
              <a:rPr lang="en-US" altLang="en-US" sz="4000" dirty="0">
                <a:latin typeface="+mn-lt"/>
              </a:rPr>
              <a:t>Why Study Network Level Metrics</a:t>
            </a:r>
          </a:p>
        </p:txBody>
      </p:sp>
      <p:sp>
        <p:nvSpPr>
          <p:cNvPr id="202755" name="Content Placeholder 2">
            <a:extLst>
              <a:ext uri="{FF2B5EF4-FFF2-40B4-BE49-F238E27FC236}">
                <a16:creationId xmlns:a16="http://schemas.microsoft.com/office/drawing/2014/main" id="{B4B47BBC-8926-8745-BBBE-A00AAC1F4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Interesting</a:t>
            </a:r>
          </a:p>
          <a:p>
            <a:r>
              <a:rPr lang="en-US" altLang="en-US" dirty="0"/>
              <a:t>Network indicators affect behavior</a:t>
            </a:r>
          </a:p>
          <a:p>
            <a:pPr lvl="1"/>
            <a:r>
              <a:rPr lang="en-US" altLang="en-US" dirty="0"/>
              <a:t>Are centralized organizations more efficient?</a:t>
            </a:r>
          </a:p>
          <a:p>
            <a:pPr lvl="1"/>
            <a:r>
              <a:rPr lang="en-US" altLang="en-US" dirty="0"/>
              <a:t>Does clustering affects behavior spread?</a:t>
            </a:r>
          </a:p>
          <a:p>
            <a:r>
              <a:rPr lang="en-US" altLang="en-US" dirty="0"/>
              <a:t>Samples of networks can be used to compare processes across conditions</a:t>
            </a:r>
          </a:p>
          <a:p>
            <a:pPr lvl="1"/>
            <a:r>
              <a:rPr lang="en-US" altLang="en-US" dirty="0"/>
              <a:t>Do behaviors spread more rapidly in dense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F47C8B-09D0-5042-9AA3-D78A567D4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fld id="{525E4683-86C0-B44D-9519-00DD7CEE50C9}" type="slidenum">
              <a:rPr lang="en-US" altLang="en-US" sz="1400">
                <a:solidFill>
                  <a:srgbClr val="000000"/>
                </a:solidFill>
              </a:rPr>
              <a:pPr/>
              <a:t>3</a:t>
            </a:fld>
            <a:endParaRPr lang="en-US" alt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8657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Slide Number Placeholder 5">
            <a:extLst>
              <a:ext uri="{FF2B5EF4-FFF2-40B4-BE49-F238E27FC236}">
                <a16:creationId xmlns:a16="http://schemas.microsoft.com/office/drawing/2014/main" id="{41DFE18F-2E88-FA4C-9382-CD774AEE2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CF2767A-C2A3-C545-9731-A0D8976A5B6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30</a:t>
            </a:fld>
            <a:endParaRPr lang="en-US" altLang="en-US" sz="1400"/>
          </a:p>
        </p:txBody>
      </p:sp>
      <p:sp>
        <p:nvSpPr>
          <p:cNvPr id="236547" name="Rectangle 2">
            <a:extLst>
              <a:ext uri="{FF2B5EF4-FFF2-40B4-BE49-F238E27FC236}">
                <a16:creationId xmlns:a16="http://schemas.microsoft.com/office/drawing/2014/main" id="{0394DAE9-BE52-D545-835A-CF4968FA49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Centralization</a:t>
            </a:r>
          </a:p>
        </p:txBody>
      </p:sp>
      <p:sp>
        <p:nvSpPr>
          <p:cNvPr id="236548" name="Rectangle 3">
            <a:extLst>
              <a:ext uri="{FF2B5EF4-FFF2-40B4-BE49-F238E27FC236}">
                <a16:creationId xmlns:a16="http://schemas.microsoft.com/office/drawing/2014/main" id="{CD8FD4F0-F51B-4C43-AE35-DD22242F546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degree ties are focused on one or a few people</a:t>
            </a:r>
          </a:p>
          <a:p>
            <a:pPr eaLnBrk="1" hangingPunct="1"/>
            <a:r>
              <a:rPr lang="en-US" altLang="en-US"/>
              <a:t>Index ranges from 0 to 1 with 1 being perfectly centralized.</a:t>
            </a:r>
          </a:p>
          <a:p>
            <a:pPr eaLnBrk="1" hangingPunct="1"/>
            <a:r>
              <a:rPr lang="en-US" altLang="en-US"/>
              <a:t>Recall: Centralized network are ‘scale free’ networks</a:t>
            </a:r>
          </a:p>
        </p:txBody>
      </p:sp>
    </p:spTree>
    <p:extLst>
      <p:ext uri="{BB962C8B-B14F-4D97-AF65-F5344CB8AC3E}">
        <p14:creationId xmlns:p14="http://schemas.microsoft.com/office/powerpoint/2010/main" val="20086252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Slide Number Placeholder 5">
            <a:extLst>
              <a:ext uri="{FF2B5EF4-FFF2-40B4-BE49-F238E27FC236}">
                <a16:creationId xmlns:a16="http://schemas.microsoft.com/office/drawing/2014/main" id="{23A49C6C-B6E6-934F-BDD7-C7F3CFC16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3BC822A-C10D-6240-8A62-1DFB83871E1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31</a:t>
            </a:fld>
            <a:endParaRPr lang="en-US" altLang="en-US" sz="1400"/>
          </a:p>
        </p:txBody>
      </p:sp>
      <p:pic>
        <p:nvPicPr>
          <p:cNvPr id="237571" name="Picture 2" descr="n12exd">
            <a:extLst>
              <a:ext uri="{FF2B5EF4-FFF2-40B4-BE49-F238E27FC236}">
                <a16:creationId xmlns:a16="http://schemas.microsoft.com/office/drawing/2014/main" id="{B4AFFB5C-A942-C946-AC4B-6DF82D9CE1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2362200"/>
            <a:ext cx="4191000" cy="339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7572" name="Picture 3" descr="n12exc">
            <a:extLst>
              <a:ext uri="{FF2B5EF4-FFF2-40B4-BE49-F238E27FC236}">
                <a16:creationId xmlns:a16="http://schemas.microsoft.com/office/drawing/2014/main" id="{8FEF1CC8-E917-0549-9768-1BB68FFE2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2665413"/>
            <a:ext cx="4648200" cy="314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7573" name="Text Box 4">
            <a:extLst>
              <a:ext uri="{FF2B5EF4-FFF2-40B4-BE49-F238E27FC236}">
                <a16:creationId xmlns:a16="http://schemas.microsoft.com/office/drawing/2014/main" id="{D5091356-8BD8-CC44-94C1-F95A233AD8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609600"/>
            <a:ext cx="82296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000" b="1" dirty="0">
                <a:latin typeface="+mn-lt"/>
              </a:rPr>
              <a:t>Examples of Dense Networks (Density=36.4%)</a:t>
            </a:r>
          </a:p>
        </p:txBody>
      </p:sp>
      <p:sp>
        <p:nvSpPr>
          <p:cNvPr id="237574" name="Text Box 5">
            <a:extLst>
              <a:ext uri="{FF2B5EF4-FFF2-40B4-BE49-F238E27FC236}">
                <a16:creationId xmlns:a16="http://schemas.microsoft.com/office/drawing/2014/main" id="{25C83896-B67C-F746-BEBA-C613602DD9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1828801"/>
            <a:ext cx="35115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u="sng">
                <a:latin typeface="Arial" panose="020B0604020202020204" pitchFamily="34" charset="0"/>
              </a:rPr>
              <a:t>Decentralized (9.1%)</a:t>
            </a:r>
          </a:p>
        </p:txBody>
      </p:sp>
      <p:sp>
        <p:nvSpPr>
          <p:cNvPr id="237575" name="Text Box 6">
            <a:extLst>
              <a:ext uri="{FF2B5EF4-FFF2-40B4-BE49-F238E27FC236}">
                <a16:creationId xmlns:a16="http://schemas.microsoft.com/office/drawing/2014/main" id="{725744F5-3958-CA4C-802F-F830BBD9F9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1828801"/>
            <a:ext cx="33337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u="sng">
                <a:latin typeface="Arial" panose="020B0604020202020204" pitchFamily="34" charset="0"/>
              </a:rPr>
              <a:t>Centralized (50.9%)</a:t>
            </a:r>
          </a:p>
        </p:txBody>
      </p:sp>
    </p:spTree>
    <p:extLst>
      <p:ext uri="{BB962C8B-B14F-4D97-AF65-F5344CB8AC3E}">
        <p14:creationId xmlns:p14="http://schemas.microsoft.com/office/powerpoint/2010/main" val="20051666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Slide Number Placeholder 5">
            <a:extLst>
              <a:ext uri="{FF2B5EF4-FFF2-40B4-BE49-F238E27FC236}">
                <a16:creationId xmlns:a16="http://schemas.microsoft.com/office/drawing/2014/main" id="{A51F85EF-B75C-5945-9402-E2EE41F0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5D04A9F-D5FD-2E4A-9760-69C054CB29B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32</a:t>
            </a:fld>
            <a:endParaRPr lang="en-US" altLang="en-US" sz="1400"/>
          </a:p>
        </p:txBody>
      </p:sp>
      <p:sp>
        <p:nvSpPr>
          <p:cNvPr id="238595" name="Text Box 2">
            <a:extLst>
              <a:ext uri="{FF2B5EF4-FFF2-40B4-BE49-F238E27FC236}">
                <a16:creationId xmlns:a16="http://schemas.microsoft.com/office/drawing/2014/main" id="{FD4986EB-95FB-9942-A06E-F21745466C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0532" y="533400"/>
            <a:ext cx="656237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000" b="1" dirty="0">
                <a:latin typeface="+mn-lt"/>
              </a:rPr>
              <a:t>Examples of Sparse Networks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000" b="1" dirty="0">
                <a:latin typeface="+mn-lt"/>
              </a:rPr>
              <a:t>(Density=18.2%)</a:t>
            </a:r>
          </a:p>
        </p:txBody>
      </p:sp>
      <p:sp>
        <p:nvSpPr>
          <p:cNvPr id="238596" name="Text Box 3">
            <a:extLst>
              <a:ext uri="{FF2B5EF4-FFF2-40B4-BE49-F238E27FC236}">
                <a16:creationId xmlns:a16="http://schemas.microsoft.com/office/drawing/2014/main" id="{C2E24ACA-2CC3-664C-9878-114AC94FEB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1905001"/>
            <a:ext cx="35115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u="sng">
                <a:latin typeface="Arial" panose="020B0604020202020204" pitchFamily="34" charset="0"/>
              </a:rPr>
              <a:t>Decentralized (0.0%)</a:t>
            </a:r>
          </a:p>
        </p:txBody>
      </p:sp>
      <p:sp>
        <p:nvSpPr>
          <p:cNvPr id="238597" name="Text Box 4">
            <a:extLst>
              <a:ext uri="{FF2B5EF4-FFF2-40B4-BE49-F238E27FC236}">
                <a16:creationId xmlns:a16="http://schemas.microsoft.com/office/drawing/2014/main" id="{8AF7E94E-2E5B-CB49-8BE9-2BFB663380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1905001"/>
            <a:ext cx="33337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u="sng">
                <a:latin typeface="Arial" panose="020B0604020202020204" pitchFamily="34" charset="0"/>
              </a:rPr>
              <a:t>Centralized (87.3%)</a:t>
            </a:r>
          </a:p>
        </p:txBody>
      </p:sp>
      <p:pic>
        <p:nvPicPr>
          <p:cNvPr id="238598" name="Picture 5" descr="n12exb">
            <a:extLst>
              <a:ext uri="{FF2B5EF4-FFF2-40B4-BE49-F238E27FC236}">
                <a16:creationId xmlns:a16="http://schemas.microsoft.com/office/drawing/2014/main" id="{0EAFF637-A52D-374C-A7E8-1C4035467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2895601"/>
            <a:ext cx="3886200" cy="262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8599" name="Picture 6" descr="n12exa">
            <a:extLst>
              <a:ext uri="{FF2B5EF4-FFF2-40B4-BE49-F238E27FC236}">
                <a16:creationId xmlns:a16="http://schemas.microsoft.com/office/drawing/2014/main" id="{09EB8D09-7DDE-554C-BF5C-7C0EADF20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2819401"/>
            <a:ext cx="3810000" cy="257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24143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Slide Number Placeholder 5">
            <a:extLst>
              <a:ext uri="{FF2B5EF4-FFF2-40B4-BE49-F238E27FC236}">
                <a16:creationId xmlns:a16="http://schemas.microsoft.com/office/drawing/2014/main" id="{CF236CEB-DC5B-114F-824C-322F9D8C2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1A58CC0-7C09-4B49-ABFB-9892E2D03A0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33</a:t>
            </a:fld>
            <a:endParaRPr lang="en-US" altLang="en-US" sz="1400"/>
          </a:p>
        </p:txBody>
      </p:sp>
      <p:sp>
        <p:nvSpPr>
          <p:cNvPr id="263171" name="Rectangle 2">
            <a:extLst>
              <a:ext uri="{FF2B5EF4-FFF2-40B4-BE49-F238E27FC236}">
                <a16:creationId xmlns:a16="http://schemas.microsoft.com/office/drawing/2014/main" id="{07414D1E-5C17-DA49-8E55-4C9DAD6DC0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Centralization</a:t>
            </a:r>
          </a:p>
        </p:txBody>
      </p:sp>
      <p:sp>
        <p:nvSpPr>
          <p:cNvPr id="263172" name="Rectangle 3">
            <a:extLst>
              <a:ext uri="{FF2B5EF4-FFF2-40B4-BE49-F238E27FC236}">
                <a16:creationId xmlns:a16="http://schemas.microsoft.com/office/drawing/2014/main" id="{C862869F-664F-B04E-86A1-5C5B16FF2A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Centralized networks should/could have fastest diffusion: </a:t>
            </a:r>
          </a:p>
          <a:p>
            <a:pPr lvl="1" eaLnBrk="1" hangingPunct="1"/>
            <a:r>
              <a:rPr lang="en-US" altLang="en-US"/>
              <a:t>Central nodes are key players in the process</a:t>
            </a:r>
          </a:p>
          <a:p>
            <a:pPr lvl="1" eaLnBrk="1" hangingPunct="1"/>
            <a:r>
              <a:rPr lang="en-US" altLang="en-US"/>
              <a:t>Central nodes are gatekeepers</a:t>
            </a:r>
          </a:p>
          <a:p>
            <a:pPr lvl="1" eaLnBrk="1" hangingPunct="1"/>
            <a:r>
              <a:rPr lang="en-US" altLang="en-US"/>
              <a:t>Other properties may interact with centralization</a:t>
            </a:r>
          </a:p>
        </p:txBody>
      </p:sp>
    </p:spTree>
    <p:extLst>
      <p:ext uri="{BB962C8B-B14F-4D97-AF65-F5344CB8AC3E}">
        <p14:creationId xmlns:p14="http://schemas.microsoft.com/office/powerpoint/2010/main" val="1102269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Slide Number Placeholder 5">
            <a:extLst>
              <a:ext uri="{FF2B5EF4-FFF2-40B4-BE49-F238E27FC236}">
                <a16:creationId xmlns:a16="http://schemas.microsoft.com/office/drawing/2014/main" id="{15F082F7-D29B-894C-B5F2-18F964B9E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88328FB-47FB-BF49-9D1C-DB5B211BBFC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34</a:t>
            </a:fld>
            <a:endParaRPr lang="en-US" altLang="en-US" sz="1400"/>
          </a:p>
        </p:txBody>
      </p:sp>
      <p:sp>
        <p:nvSpPr>
          <p:cNvPr id="242691" name="Rectangle 2">
            <a:extLst>
              <a:ext uri="{FF2B5EF4-FFF2-40B4-BE49-F238E27FC236}">
                <a16:creationId xmlns:a16="http://schemas.microsoft.com/office/drawing/2014/main" id="{8B571861-0016-B04A-9044-95815CC084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Core Periphery Structures</a:t>
            </a:r>
          </a:p>
        </p:txBody>
      </p:sp>
      <p:sp>
        <p:nvSpPr>
          <p:cNvPr id="242692" name="Rectangle 3">
            <a:extLst>
              <a:ext uri="{FF2B5EF4-FFF2-40B4-BE49-F238E27FC236}">
                <a16:creationId xmlns:a16="http://schemas.microsoft.com/office/drawing/2014/main" id="{1C268ED1-6EE6-0544-AFA1-9E2DD31F10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CP Networks have cores of densely connected people and a</a:t>
            </a:r>
          </a:p>
          <a:p>
            <a:pPr eaLnBrk="1" hangingPunct="1"/>
            <a:r>
              <a:rPr lang="en-US" altLang="en-US" dirty="0"/>
              <a:t>Periphery of those loosely connected to the core and to each other</a:t>
            </a:r>
          </a:p>
          <a:p>
            <a:pPr eaLnBrk="1" hangingPunct="1"/>
            <a:r>
              <a:rPr lang="en-US" altLang="en-US" dirty="0"/>
              <a:t>Can test whether networks have a C-P structure</a:t>
            </a:r>
          </a:p>
          <a:p>
            <a:r>
              <a:rPr lang="en-US" altLang="en-US" dirty="0"/>
              <a:t>Construct this idealized matrix and correlate the ideal with the empirical.  </a:t>
            </a:r>
          </a:p>
          <a:p>
            <a:r>
              <a:rPr lang="en-US" altLang="en-US" dirty="0"/>
              <a:t>Correlation coefficient is a measure of the CP</a:t>
            </a:r>
          </a:p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800658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Slide Number Placeholder 5">
            <a:extLst>
              <a:ext uri="{FF2B5EF4-FFF2-40B4-BE49-F238E27FC236}">
                <a16:creationId xmlns:a16="http://schemas.microsoft.com/office/drawing/2014/main" id="{BEF19D02-E088-2340-AD7D-03BC21E9B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69FC86F-7711-9542-BF47-DBD3CC6CB74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en-US" sz="1400"/>
          </a:p>
        </p:txBody>
      </p:sp>
      <p:sp>
        <p:nvSpPr>
          <p:cNvPr id="264195" name="Rectangle 2">
            <a:extLst>
              <a:ext uri="{FF2B5EF4-FFF2-40B4-BE49-F238E27FC236}">
                <a16:creationId xmlns:a16="http://schemas.microsoft.com/office/drawing/2014/main" id="{D22EC5F8-155F-9643-9B09-B51EAF51B4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Core Periphery</a:t>
            </a:r>
          </a:p>
        </p:txBody>
      </p:sp>
      <p:sp>
        <p:nvSpPr>
          <p:cNvPr id="264196" name="Rectangle 3">
            <a:extLst>
              <a:ext uri="{FF2B5EF4-FFF2-40B4-BE49-F238E27FC236}">
                <a16:creationId xmlns:a16="http://schemas.microsoft.com/office/drawing/2014/main" id="{A4E556F7-D869-7B45-9149-17282500BC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Diffusion more likely to occur in the core</a:t>
            </a:r>
          </a:p>
          <a:p>
            <a:pPr eaLnBrk="1" hangingPunct="1"/>
            <a:r>
              <a:rPr lang="en-US" altLang="en-US"/>
              <a:t>Take a while for behaviors to filter to the periphery</a:t>
            </a:r>
          </a:p>
          <a:p>
            <a:pPr eaLnBrk="1" hangingPunct="1"/>
            <a:r>
              <a:rPr lang="en-US" altLang="en-US"/>
              <a:t>Many innovations may come from the periphery then percolate to the core</a:t>
            </a:r>
          </a:p>
          <a:p>
            <a:pPr eaLnBrk="1" hangingPunct="1"/>
            <a:r>
              <a:rPr lang="en-US" altLang="en-US"/>
              <a:t>Core groups can keep infectious diseases endemic to communities – STDs, HIV, etc.</a:t>
            </a:r>
          </a:p>
        </p:txBody>
      </p:sp>
    </p:spTree>
    <p:extLst>
      <p:ext uri="{BB962C8B-B14F-4D97-AF65-F5344CB8AC3E}">
        <p14:creationId xmlns:p14="http://schemas.microsoft.com/office/powerpoint/2010/main" val="17926715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Title 1">
            <a:extLst>
              <a:ext uri="{FF2B5EF4-FFF2-40B4-BE49-F238E27FC236}">
                <a16:creationId xmlns:a16="http://schemas.microsoft.com/office/drawing/2014/main" id="{30D6D071-744E-A942-912A-C8612C35C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 code</a:t>
            </a:r>
          </a:p>
        </p:txBody>
      </p:sp>
      <p:sp>
        <p:nvSpPr>
          <p:cNvPr id="246787" name="Content Placeholder 2">
            <a:extLst>
              <a:ext uri="{FF2B5EF4-FFF2-40B4-BE49-F238E27FC236}">
                <a16:creationId xmlns:a16="http://schemas.microsoft.com/office/drawing/2014/main" id="{120939E1-7A24-1148-8314-DA49366F4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net_size     &lt;-(network.size(know_net))</a:t>
            </a:r>
          </a:p>
          <a:p>
            <a:pPr marL="0" indent="0"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net_dense    &lt;-network.density(know_net)</a:t>
            </a:r>
          </a:p>
          <a:p>
            <a:pPr marL="0" indent="0"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net_recip1d  &lt;-grecip(know_net, measure=c("dyadic"))</a:t>
            </a:r>
          </a:p>
          <a:p>
            <a:pPr marL="0" indent="0"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net_recip1dnn  &lt;-grecip(know_net, measure=c("dyadic.nonnull"))</a:t>
            </a:r>
          </a:p>
          <a:p>
            <a:pPr marL="0" indent="0"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net_central    &lt;-(centralization(know_net, degree, cmode="indegree"))</a:t>
            </a:r>
          </a:p>
          <a:p>
            <a:pPr marL="0" indent="0"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net_components &lt;-(components(know_net))</a:t>
            </a:r>
          </a:p>
          <a:p>
            <a:pPr marL="0" indent="0"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triad &lt;- c(9, 12, 13, 16)</a:t>
            </a:r>
          </a:p>
          <a:p>
            <a:pPr marL="0" indent="0"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net_triads      &lt;-triad.census(know_net, mode = c("digraph"))</a:t>
            </a:r>
          </a:p>
          <a:p>
            <a:pPr marL="0" indent="0">
              <a:buNone/>
            </a:pP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trans_pct2      &lt;- ((sum(net_triads[triad])) / (rowSums(net_triads)))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C7D6B-62FD-8145-8C9D-CCAAC2B2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fld id="{AC41E0B9-9190-3E4B-85AD-EF3BB353B863}" type="slidenum">
              <a:rPr lang="en-US" altLang="en-US" sz="1400">
                <a:solidFill>
                  <a:srgbClr val="000000"/>
                </a:solidFill>
              </a:rPr>
              <a:pPr/>
              <a:t>36</a:t>
            </a:fld>
            <a:endParaRPr lang="en-US" alt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0205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351D5-1986-A74D-A0CF-223831549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we have more time…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BAD9C-E784-D84A-AFF1-7677AD652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391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Slide Number Placeholder 5">
            <a:extLst>
              <a:ext uri="{FF2B5EF4-FFF2-40B4-BE49-F238E27FC236}">
                <a16:creationId xmlns:a16="http://schemas.microsoft.com/office/drawing/2014/main" id="{1F0176F8-5A89-3041-B474-24DA93DEE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A506CF9-A53B-DD48-8C0A-A9B1818FF15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38</a:t>
            </a:fld>
            <a:endParaRPr lang="en-US" altLang="en-US" sz="1400"/>
          </a:p>
        </p:txBody>
      </p:sp>
      <p:sp>
        <p:nvSpPr>
          <p:cNvPr id="266243" name="Rectangle 2">
            <a:extLst>
              <a:ext uri="{FF2B5EF4-FFF2-40B4-BE49-F238E27FC236}">
                <a16:creationId xmlns:a16="http://schemas.microsoft.com/office/drawing/2014/main" id="{277AB199-F164-F543-8D15-C850A5F301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2 Mode Data</a:t>
            </a:r>
          </a:p>
        </p:txBody>
      </p:sp>
      <p:sp>
        <p:nvSpPr>
          <p:cNvPr id="266244" name="Rectangle 3">
            <a:extLst>
              <a:ext uri="{FF2B5EF4-FFF2-40B4-BE49-F238E27FC236}">
                <a16:creationId xmlns:a16="http://schemas.microsoft.com/office/drawing/2014/main" id="{D1F0645F-EB30-E84B-AF12-61ACEF1588B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Recall that data on events, organizations, etc. can be used to construct 2 mode networks</a:t>
            </a:r>
          </a:p>
          <a:p>
            <a:pPr eaLnBrk="1" hangingPunct="1"/>
            <a:r>
              <a:rPr lang="en-US" altLang="en-US"/>
              <a:t>E.g., in this class students come from different departments</a:t>
            </a:r>
          </a:p>
          <a:p>
            <a:pPr eaLnBrk="1" hangingPunct="1"/>
            <a:r>
              <a:rPr lang="en-US" altLang="en-US"/>
              <a:t>Can construct a network based on shared dept. affiliations</a:t>
            </a:r>
          </a:p>
        </p:txBody>
      </p:sp>
    </p:spTree>
    <p:extLst>
      <p:ext uri="{BB962C8B-B14F-4D97-AF65-F5344CB8AC3E}">
        <p14:creationId xmlns:p14="http://schemas.microsoft.com/office/powerpoint/2010/main" val="10099007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Title 1">
            <a:extLst>
              <a:ext uri="{FF2B5EF4-FFF2-40B4-BE49-F238E27FC236}">
                <a16:creationId xmlns:a16="http://schemas.microsoft.com/office/drawing/2014/main" id="{1909B418-E044-9A4E-AB22-A3EDA077F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Transposing a Matrix</a:t>
            </a:r>
          </a:p>
        </p:txBody>
      </p:sp>
      <p:sp>
        <p:nvSpPr>
          <p:cNvPr id="193539" name="Slide Number Placeholder 3">
            <a:extLst>
              <a:ext uri="{FF2B5EF4-FFF2-40B4-BE49-F238E27FC236}">
                <a16:creationId xmlns:a16="http://schemas.microsoft.com/office/drawing/2014/main" id="{5F99AF65-64DF-CE4E-9EAF-8138CC189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9BD5E3B-D4B1-B841-A484-A886A7908FE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39</a:t>
            </a:fld>
            <a:endParaRPr lang="en-US" altLang="en-US" sz="140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21F1428-F2A5-0E48-925E-AB2F5D8E1091}"/>
              </a:ext>
            </a:extLst>
          </p:cNvPr>
          <p:cNvGraphicFramePr>
            <a:graphicFrameLocks noGrp="1"/>
          </p:cNvGraphicFramePr>
          <p:nvPr/>
        </p:nvGraphicFramePr>
        <p:xfrm>
          <a:off x="2133600" y="2971800"/>
          <a:ext cx="2895600" cy="2743200"/>
        </p:xfrm>
        <a:graphic>
          <a:graphicData uri="http://schemas.openxmlformats.org/drawingml/2006/table">
            <a:tbl>
              <a:tblPr/>
              <a:tblGrid>
                <a:gridCol w="723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Event 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Event 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Event C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Person 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Person 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Person 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Person 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67315" name="TextBox 5">
            <a:extLst>
              <a:ext uri="{FF2B5EF4-FFF2-40B4-BE49-F238E27FC236}">
                <a16:creationId xmlns:a16="http://schemas.microsoft.com/office/drawing/2014/main" id="{77215ACC-40CF-8744-8593-13C7167AAA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2057400"/>
            <a:ext cx="1677988" cy="584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/>
              <a:t>Matrix A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EC4EB30-2136-BC40-8DEF-C9F1AF81937B}"/>
              </a:ext>
            </a:extLst>
          </p:cNvPr>
          <p:cNvGraphicFramePr>
            <a:graphicFrameLocks noGrp="1"/>
          </p:cNvGraphicFramePr>
          <p:nvPr/>
        </p:nvGraphicFramePr>
        <p:xfrm>
          <a:off x="5410200" y="3124200"/>
          <a:ext cx="4800600" cy="1295400"/>
        </p:xfrm>
        <a:graphic>
          <a:graphicData uri="http://schemas.openxmlformats.org/drawingml/2006/table">
            <a:tbl>
              <a:tblPr/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385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Person 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Person 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Person 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Person 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Event 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Event 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Event C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67358" name="TextBox 7">
            <a:extLst>
              <a:ext uri="{FF2B5EF4-FFF2-40B4-BE49-F238E27FC236}">
                <a16:creationId xmlns:a16="http://schemas.microsoft.com/office/drawing/2014/main" id="{26C18DC7-06DA-F349-9E4E-CAC6CC58D0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200" y="2133600"/>
            <a:ext cx="3665538" cy="584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/>
              <a:t>Matrix A’ (transpose)</a:t>
            </a:r>
          </a:p>
        </p:txBody>
      </p:sp>
    </p:spTree>
    <p:extLst>
      <p:ext uri="{BB962C8B-B14F-4D97-AF65-F5344CB8AC3E}">
        <p14:creationId xmlns:p14="http://schemas.microsoft.com/office/powerpoint/2010/main" val="3411738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Title 1">
            <a:extLst>
              <a:ext uri="{FF2B5EF4-FFF2-40B4-BE49-F238E27FC236}">
                <a16:creationId xmlns:a16="http://schemas.microsoft.com/office/drawing/2014/main" id="{CD476111-75D3-C942-99CB-266F77B6F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265" y="263782"/>
            <a:ext cx="7772400" cy="1143000"/>
          </a:xfrm>
        </p:spPr>
        <p:txBody>
          <a:bodyPr>
            <a:normAutofit/>
          </a:bodyPr>
          <a:lstStyle/>
          <a:p>
            <a:r>
              <a:rPr lang="en-US" altLang="en-US" sz="4000" dirty="0">
                <a:latin typeface="+mn-lt"/>
              </a:rPr>
              <a:t>List of Network Indicators</a:t>
            </a:r>
          </a:p>
        </p:txBody>
      </p:sp>
      <p:sp>
        <p:nvSpPr>
          <p:cNvPr id="203779" name="Content Placeholder 2">
            <a:extLst>
              <a:ext uri="{FF2B5EF4-FFF2-40B4-BE49-F238E27FC236}">
                <a16:creationId xmlns:a16="http://schemas.microsoft.com/office/drawing/2014/main" id="{7E3E6A21-2AC9-A44D-A3B2-7FDABD6DC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4043" y="1538416"/>
            <a:ext cx="7772400" cy="4114800"/>
          </a:xfrm>
        </p:spPr>
        <p:txBody>
          <a:bodyPr>
            <a:normAutofit fontScale="70000" lnSpcReduction="20000"/>
          </a:bodyPr>
          <a:lstStyle/>
          <a:p>
            <a:r>
              <a:rPr lang="en-US" altLang="en-US" sz="3000" dirty="0"/>
              <a:t>Size</a:t>
            </a:r>
          </a:p>
          <a:p>
            <a:r>
              <a:rPr lang="en-US" altLang="en-US" sz="3000" dirty="0"/>
              <a:t>Density</a:t>
            </a:r>
          </a:p>
          <a:p>
            <a:r>
              <a:rPr lang="en-US" altLang="en-US" sz="3000" dirty="0"/>
              <a:t>Number of Components</a:t>
            </a:r>
          </a:p>
          <a:p>
            <a:pPr lvl="1"/>
            <a:r>
              <a:rPr lang="en-US" altLang="en-US" sz="3000" dirty="0"/>
              <a:t>Percent in largest component</a:t>
            </a:r>
          </a:p>
          <a:p>
            <a:r>
              <a:rPr lang="en-US" altLang="en-US" sz="3000" dirty="0"/>
              <a:t>Reciprocity %</a:t>
            </a:r>
          </a:p>
          <a:p>
            <a:r>
              <a:rPr lang="en-US" altLang="en-US" sz="3000" dirty="0"/>
              <a:t>Triadic Census</a:t>
            </a:r>
          </a:p>
          <a:p>
            <a:pPr lvl="1"/>
            <a:r>
              <a:rPr lang="en-US" altLang="en-US" sz="3000" dirty="0"/>
              <a:t>% Transitive triads</a:t>
            </a:r>
          </a:p>
          <a:p>
            <a:r>
              <a:rPr lang="en-US" altLang="en-US" sz="3000" dirty="0"/>
              <a:t>Average Path Length</a:t>
            </a:r>
          </a:p>
          <a:p>
            <a:r>
              <a:rPr lang="en-US" altLang="en-US" sz="3000" dirty="0"/>
              <a:t>Diameter</a:t>
            </a:r>
          </a:p>
          <a:p>
            <a:r>
              <a:rPr lang="en-US" altLang="en-US" sz="3000" dirty="0"/>
              <a:t>Cohesion</a:t>
            </a:r>
          </a:p>
          <a:p>
            <a:r>
              <a:rPr lang="en-US" altLang="en-US" sz="3000" dirty="0"/>
              <a:t>Clustering </a:t>
            </a:r>
          </a:p>
          <a:p>
            <a:r>
              <a:rPr lang="en-US" altLang="en-US" sz="3000" dirty="0"/>
              <a:t>Core-periphery</a:t>
            </a:r>
          </a:p>
          <a:p>
            <a:endParaRPr lang="en-US" alt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E55A8B-2E59-ED44-A12E-76A306FA0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9pPr>
          </a:lstStyle>
          <a:p>
            <a:fld id="{0489D51F-BE4C-B944-B17A-1BF7E8B88DC8}" type="slidenum">
              <a:rPr lang="en-US" altLang="en-US" sz="1400">
                <a:solidFill>
                  <a:srgbClr val="000000"/>
                </a:solidFill>
              </a:rPr>
              <a:pPr/>
              <a:t>4</a:t>
            </a:fld>
            <a:endParaRPr lang="en-US" alt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640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Slide Number Placeholder 5">
            <a:extLst>
              <a:ext uri="{FF2B5EF4-FFF2-40B4-BE49-F238E27FC236}">
                <a16:creationId xmlns:a16="http://schemas.microsoft.com/office/drawing/2014/main" id="{360A6B7B-48A1-8846-A9FC-891CA292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D96BF94-930B-714C-B64D-2C4727E7336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/>
          </a:p>
        </p:txBody>
      </p:sp>
      <p:sp>
        <p:nvSpPr>
          <p:cNvPr id="204803" name="Rectangle 2">
            <a:extLst>
              <a:ext uri="{FF2B5EF4-FFF2-40B4-BE49-F238E27FC236}">
                <a16:creationId xmlns:a16="http://schemas.microsoft.com/office/drawing/2014/main" id="{B06697F4-8542-1547-9984-106E4CD38D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Size</a:t>
            </a:r>
          </a:p>
        </p:txBody>
      </p:sp>
      <p:sp>
        <p:nvSpPr>
          <p:cNvPr id="204804" name="Rectangle 3">
            <a:extLst>
              <a:ext uri="{FF2B5EF4-FFF2-40B4-BE49-F238E27FC236}">
                <a16:creationId xmlns:a16="http://schemas.microsoft.com/office/drawing/2014/main" id="{FF77AB6E-341D-974B-80D3-35B70FD717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Number of nodes (people) in the network</a:t>
            </a:r>
          </a:p>
          <a:p>
            <a:pPr eaLnBrk="1" hangingPunct="1"/>
            <a:r>
              <a:rPr lang="en-US" altLang="en-US" dirty="0"/>
              <a:t>Matters because as size increases:</a:t>
            </a:r>
          </a:p>
          <a:p>
            <a:pPr lvl="1" eaLnBrk="1" hangingPunct="1"/>
            <a:r>
              <a:rPr lang="en-US" altLang="en-US" dirty="0"/>
              <a:t>Density decreases</a:t>
            </a:r>
          </a:p>
          <a:p>
            <a:pPr lvl="1" eaLnBrk="1" hangingPunct="1"/>
            <a:r>
              <a:rPr lang="en-US" altLang="en-US" dirty="0"/>
              <a:t>Clustering increases</a:t>
            </a:r>
          </a:p>
          <a:p>
            <a:pPr eaLnBrk="1" hangingPunct="1"/>
            <a:r>
              <a:rPr lang="en-US" altLang="en-US" dirty="0"/>
              <a:t>Reflects network boundary</a:t>
            </a:r>
          </a:p>
          <a:p>
            <a:pPr eaLnBrk="1" hangingPunct="1"/>
            <a:r>
              <a:rPr lang="en-US" altLang="en-US" dirty="0"/>
              <a:t>Should always be included as a covariate</a:t>
            </a:r>
          </a:p>
        </p:txBody>
      </p:sp>
    </p:spTree>
    <p:extLst>
      <p:ext uri="{BB962C8B-B14F-4D97-AF65-F5344CB8AC3E}">
        <p14:creationId xmlns:p14="http://schemas.microsoft.com/office/powerpoint/2010/main" val="2045870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70025-D5F0-954A-BFF6-C906A5DB1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Dunbar’s number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85A9A-55BD-3340-A603-9A3337C4D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702" y="1690689"/>
            <a:ext cx="10515600" cy="4351338"/>
          </a:xfrm>
        </p:spPr>
        <p:txBody>
          <a:bodyPr/>
          <a:lstStyle/>
          <a:p>
            <a:r>
              <a:rPr lang="en-US" dirty="0"/>
              <a:t>Dunbar (1992) suggests there is a cognitive limit to the number of people with whom one can maintain stable social relationships </a:t>
            </a:r>
          </a:p>
          <a:p>
            <a:r>
              <a:rPr lang="en-US" dirty="0"/>
              <a:t>Approximately 150 people in offline and online (Dunbar et al., 2015) </a:t>
            </a:r>
          </a:p>
          <a:p>
            <a:r>
              <a:rPr lang="en-US" dirty="0"/>
              <a:t>The first three layers of social networks are usually at 5, 15, 50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98DE82C-76D0-BE4F-9742-5B6218E323E1}"/>
              </a:ext>
            </a:extLst>
          </p:cNvPr>
          <p:cNvSpPr/>
          <p:nvPr/>
        </p:nvSpPr>
        <p:spPr>
          <a:xfrm>
            <a:off x="5461684" y="4788241"/>
            <a:ext cx="790833" cy="7908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Ego</a:t>
            </a:r>
          </a:p>
        </p:txBody>
      </p:sp>
      <p:sp>
        <p:nvSpPr>
          <p:cNvPr id="6" name="Donut 5">
            <a:extLst>
              <a:ext uri="{FF2B5EF4-FFF2-40B4-BE49-F238E27FC236}">
                <a16:creationId xmlns:a16="http://schemas.microsoft.com/office/drawing/2014/main" id="{83670515-C924-3641-8A31-6B27306F915D}"/>
              </a:ext>
            </a:extLst>
          </p:cNvPr>
          <p:cNvSpPr/>
          <p:nvPr/>
        </p:nvSpPr>
        <p:spPr>
          <a:xfrm>
            <a:off x="5100250" y="4448431"/>
            <a:ext cx="1513703" cy="1470454"/>
          </a:xfrm>
          <a:prstGeom prst="donut">
            <a:avLst>
              <a:gd name="adj" fmla="val 87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Donut 6">
            <a:extLst>
              <a:ext uri="{FF2B5EF4-FFF2-40B4-BE49-F238E27FC236}">
                <a16:creationId xmlns:a16="http://schemas.microsoft.com/office/drawing/2014/main" id="{3871DF41-C685-8743-AEBC-21B97A814796}"/>
              </a:ext>
            </a:extLst>
          </p:cNvPr>
          <p:cNvSpPr/>
          <p:nvPr/>
        </p:nvSpPr>
        <p:spPr>
          <a:xfrm>
            <a:off x="4590532" y="4059192"/>
            <a:ext cx="2533136" cy="2248930"/>
          </a:xfrm>
          <a:prstGeom prst="donut">
            <a:avLst>
              <a:gd name="adj" fmla="val 56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Donut 7">
            <a:extLst>
              <a:ext uri="{FF2B5EF4-FFF2-40B4-BE49-F238E27FC236}">
                <a16:creationId xmlns:a16="http://schemas.microsoft.com/office/drawing/2014/main" id="{8E2C7D95-190C-8E49-B773-94165336FD9E}"/>
              </a:ext>
            </a:extLst>
          </p:cNvPr>
          <p:cNvSpPr/>
          <p:nvPr/>
        </p:nvSpPr>
        <p:spPr>
          <a:xfrm>
            <a:off x="4300152" y="3805881"/>
            <a:ext cx="3089186" cy="2778963"/>
          </a:xfrm>
          <a:prstGeom prst="donut">
            <a:avLst>
              <a:gd name="adj" fmla="val 33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7565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Slide Number Placeholder 5">
            <a:extLst>
              <a:ext uri="{FF2B5EF4-FFF2-40B4-BE49-F238E27FC236}">
                <a16:creationId xmlns:a16="http://schemas.microsoft.com/office/drawing/2014/main" id="{1960DF75-7B62-6D42-902D-598165E92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ED0F0D5-CC99-DE49-8AF7-14821121D2F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/>
          </a:p>
        </p:txBody>
      </p:sp>
      <p:sp>
        <p:nvSpPr>
          <p:cNvPr id="259075" name="Rectangle 2">
            <a:extLst>
              <a:ext uri="{FF2B5EF4-FFF2-40B4-BE49-F238E27FC236}">
                <a16:creationId xmlns:a16="http://schemas.microsoft.com/office/drawing/2014/main" id="{BF1F8D02-45AF-EB44-BEC7-9D2BE7CD0A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Network Structure &amp; Behavior</a:t>
            </a:r>
          </a:p>
        </p:txBody>
      </p:sp>
      <p:sp>
        <p:nvSpPr>
          <p:cNvPr id="259076" name="Rectangle 3">
            <a:extLst>
              <a:ext uri="{FF2B5EF4-FFF2-40B4-BE49-F238E27FC236}">
                <a16:creationId xmlns:a16="http://schemas.microsoft.com/office/drawing/2014/main" id="{AFAB6710-2964-B94E-8829-10CF8E9A5B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1825625"/>
            <a:ext cx="10515600" cy="4130332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Size clearly matters, large networks: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Difficult to coordinate &amp; organize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Norms unclear or diffuse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Diffusion takes longer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Small networks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Easy to coordinate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Information and behaviors of others are known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Information can travel quickly, but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Small networks are not powerful</a:t>
            </a:r>
          </a:p>
        </p:txBody>
      </p:sp>
    </p:spTree>
    <p:extLst>
      <p:ext uri="{BB962C8B-B14F-4D97-AF65-F5344CB8AC3E}">
        <p14:creationId xmlns:p14="http://schemas.microsoft.com/office/powerpoint/2010/main" val="1067142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Slide Number Placeholder 5">
            <a:extLst>
              <a:ext uri="{FF2B5EF4-FFF2-40B4-BE49-F238E27FC236}">
                <a16:creationId xmlns:a16="http://schemas.microsoft.com/office/drawing/2014/main" id="{C7B736B4-9E26-2947-B2A4-D85EE561F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1F39AB3-DAF7-9F45-8EA1-088F017271D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/>
          </a:p>
        </p:txBody>
      </p:sp>
      <p:sp>
        <p:nvSpPr>
          <p:cNvPr id="205827" name="Rectangle 2">
            <a:extLst>
              <a:ext uri="{FF2B5EF4-FFF2-40B4-BE49-F238E27FC236}">
                <a16:creationId xmlns:a16="http://schemas.microsoft.com/office/drawing/2014/main" id="{36727A2F-079B-DD48-AC12-8D73F8DB49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sz="4000" dirty="0">
                <a:latin typeface="+mn-lt"/>
              </a:rPr>
              <a:t>Density</a:t>
            </a:r>
          </a:p>
        </p:txBody>
      </p:sp>
      <p:sp>
        <p:nvSpPr>
          <p:cNvPr id="205828" name="Rectangle 3">
            <a:extLst>
              <a:ext uri="{FF2B5EF4-FFF2-40B4-BE49-F238E27FC236}">
                <a16:creationId xmlns:a16="http://schemas.microsoft.com/office/drawing/2014/main" id="{95655D0F-E9E7-C04F-B3BF-6F3F22DB38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02956" y="1805525"/>
            <a:ext cx="7924800" cy="1600200"/>
          </a:xfrm>
        </p:spPr>
        <p:txBody>
          <a:bodyPr/>
          <a:lstStyle/>
          <a:p>
            <a:pPr eaLnBrk="1" hangingPunct="1"/>
            <a:r>
              <a:rPr lang="en-US" altLang="en-US" dirty="0"/>
              <a:t>Structural property </a:t>
            </a:r>
          </a:p>
          <a:p>
            <a:pPr eaLnBrk="1" hangingPunct="1"/>
            <a:r>
              <a:rPr lang="en-US" altLang="en-US" dirty="0"/>
              <a:t>For asymmetric networks   vs. symmetric networks:</a:t>
            </a:r>
          </a:p>
          <a:p>
            <a:pPr eaLnBrk="1" hangingPunct="1">
              <a:buFontTx/>
              <a:buNone/>
            </a:pPr>
            <a:endParaRPr lang="en-US" altLang="en-US" dirty="0"/>
          </a:p>
          <a:p>
            <a:pPr eaLnBrk="1" hangingPunct="1">
              <a:buFontTx/>
              <a:buNone/>
            </a:pPr>
            <a:endParaRPr lang="en-US" altLang="en-US" dirty="0"/>
          </a:p>
          <a:p>
            <a:pPr eaLnBrk="1" hangingPunct="1">
              <a:buFontTx/>
              <a:buNone/>
            </a:pPr>
            <a:endParaRPr lang="en-US" altLang="en-US" dirty="0"/>
          </a:p>
        </p:txBody>
      </p:sp>
      <p:sp>
        <p:nvSpPr>
          <p:cNvPr id="205829" name="Rectangle 5">
            <a:extLst>
              <a:ext uri="{FF2B5EF4-FFF2-40B4-BE49-F238E27FC236}">
                <a16:creationId xmlns:a16="http://schemas.microsoft.com/office/drawing/2014/main" id="{3BC51D81-F95D-1948-B2F4-28ED55CD2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2994" y="-323486"/>
            <a:ext cx="186013" cy="646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3600">
              <a:solidFill>
                <a:schemeClr val="tx2"/>
              </a:solidFill>
            </a:endParaRPr>
          </a:p>
        </p:txBody>
      </p:sp>
      <p:graphicFrame>
        <p:nvGraphicFramePr>
          <p:cNvPr id="205830" name="Object 2">
            <a:extLst>
              <a:ext uri="{FF2B5EF4-FFF2-40B4-BE49-F238E27FC236}">
                <a16:creationId xmlns:a16="http://schemas.microsoft.com/office/drawing/2014/main" id="{EA16E8E5-6B4B-D74E-B2EA-5CF9B29BA2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3968817"/>
              </p:ext>
            </p:extLst>
          </p:nvPr>
        </p:nvGraphicFramePr>
        <p:xfrm>
          <a:off x="1459126" y="3274112"/>
          <a:ext cx="2372498" cy="12277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1" name="Equation" r:id="rId4" imgW="18719800" imgH="9652000" progId="Equation.3">
                  <p:embed/>
                </p:oleObj>
              </mc:Choice>
              <mc:Fallback>
                <p:oleObj name="Equation" r:id="rId4" imgW="18719800" imgH="9652000" progId="Equation.3">
                  <p:embed/>
                  <p:pic>
                    <p:nvPicPr>
                      <p:cNvPr id="205830" name="Object 2">
                        <a:extLst>
                          <a:ext uri="{FF2B5EF4-FFF2-40B4-BE49-F238E27FC236}">
                            <a16:creationId xmlns:a16="http://schemas.microsoft.com/office/drawing/2014/main" id="{EA16E8E5-6B4B-D74E-B2EA-5CF9B29BA20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59126" y="3274112"/>
                        <a:ext cx="2372498" cy="122776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831" name="Rectangle 6">
            <a:extLst>
              <a:ext uri="{FF2B5EF4-FFF2-40B4-BE49-F238E27FC236}">
                <a16:creationId xmlns:a16="http://schemas.microsoft.com/office/drawing/2014/main" id="{D8F11BDD-FB33-B04C-80CE-562377324E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7256" y="4989149"/>
            <a:ext cx="7696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 eaLnBrk="0" hangingPunct="0">
              <a:spcBef>
                <a:spcPct val="20000"/>
              </a:spcBef>
              <a:buChar char="•"/>
              <a:defRPr sz="3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2800" dirty="0"/>
              <a:t>Should always be included as covariate as well</a:t>
            </a:r>
          </a:p>
          <a:p>
            <a:pPr eaLnBrk="1" hangingPunct="1">
              <a:buFontTx/>
              <a:buNone/>
            </a:pPr>
            <a:endParaRPr lang="en-US" altLang="en-US" dirty="0"/>
          </a:p>
          <a:p>
            <a:pPr eaLnBrk="1" hangingPunct="1">
              <a:buFontTx/>
              <a:buNone/>
            </a:pPr>
            <a:endParaRPr lang="en-US" altLang="en-US" dirty="0"/>
          </a:p>
          <a:p>
            <a:pPr eaLnBrk="1" hangingPunct="1">
              <a:buFontTx/>
              <a:buNone/>
            </a:pPr>
            <a:endParaRPr lang="en-US" altLang="en-US" dirty="0"/>
          </a:p>
        </p:txBody>
      </p:sp>
      <p:graphicFrame>
        <p:nvGraphicFramePr>
          <p:cNvPr id="9" name="Object 2">
            <a:extLst>
              <a:ext uri="{FF2B5EF4-FFF2-40B4-BE49-F238E27FC236}">
                <a16:creationId xmlns:a16="http://schemas.microsoft.com/office/drawing/2014/main" id="{DFD74131-8857-6F48-A72A-C1BD81E3CD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6261815"/>
              </p:ext>
            </p:extLst>
          </p:nvPr>
        </p:nvGraphicFramePr>
        <p:xfrm>
          <a:off x="5498756" y="3340619"/>
          <a:ext cx="2150291" cy="1148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2" name="Equation" r:id="rId6" imgW="18135600" imgH="9652000" progId="Equation.3">
                  <p:embed/>
                </p:oleObj>
              </mc:Choice>
              <mc:Fallback>
                <p:oleObj name="Equation" r:id="rId6" imgW="18135600" imgH="9652000" progId="Equation.3">
                  <p:embed/>
                  <p:pic>
                    <p:nvPicPr>
                      <p:cNvPr id="206853" name="Object 2">
                        <a:extLst>
                          <a:ext uri="{FF2B5EF4-FFF2-40B4-BE49-F238E27FC236}">
                            <a16:creationId xmlns:a16="http://schemas.microsoft.com/office/drawing/2014/main" id="{71776681-A3B8-244A-8A5F-7E9EB40AA15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98756" y="3340619"/>
                        <a:ext cx="2150291" cy="114847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1549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9B565-C50B-BA4F-B81B-AD274F0D9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+mn-lt"/>
              </a:rPr>
              <a:t>Size &amp; Density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F8199D-70AA-774D-8886-0F3DD85339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8630157"/>
              </p:ext>
            </p:extLst>
          </p:nvPr>
        </p:nvGraphicFramePr>
        <p:xfrm>
          <a:off x="1013254" y="1690688"/>
          <a:ext cx="4065374" cy="3286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9010">
                  <a:extLst>
                    <a:ext uri="{9D8B030D-6E8A-4147-A177-3AD203B41FA5}">
                      <a16:colId xmlns:a16="http://schemas.microsoft.com/office/drawing/2014/main" val="2489312139"/>
                    </a:ext>
                  </a:extLst>
                </a:gridCol>
                <a:gridCol w="2636364">
                  <a:extLst>
                    <a:ext uri="{9D8B030D-6E8A-4147-A177-3AD203B41FA5}">
                      <a16:colId xmlns:a16="http://schemas.microsoft.com/office/drawing/2014/main" val="135670584"/>
                    </a:ext>
                  </a:extLst>
                </a:gridCol>
              </a:tblGrid>
              <a:tr h="541548">
                <a:tc>
                  <a:txBody>
                    <a:bodyPr/>
                    <a:lstStyle/>
                    <a:p>
                      <a:r>
                        <a:rPr lang="en-US" dirty="0"/>
                        <a:t>Nodes 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Possible Edges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403032"/>
                  </a:ext>
                </a:extLst>
              </a:tr>
              <a:tr h="54907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7929420"/>
                  </a:ext>
                </a:extLst>
              </a:tr>
              <a:tr h="549070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7959685"/>
                  </a:ext>
                </a:extLst>
              </a:tr>
              <a:tr h="549070"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0315203"/>
                  </a:ext>
                </a:extLst>
              </a:tr>
              <a:tr h="549070">
                <a:tc>
                  <a:txBody>
                    <a:bodyPr/>
                    <a:lstStyle/>
                    <a:p>
                      <a:r>
                        <a:rPr lang="en-US" dirty="0"/>
                        <a:t>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224766"/>
                  </a:ext>
                </a:extLst>
              </a:tr>
              <a:tr h="549070">
                <a:tc>
                  <a:txBody>
                    <a:bodyPr/>
                    <a:lstStyle/>
                    <a:p>
                      <a:r>
                        <a:rPr lang="en-US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850166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190A27C-1FCA-274B-93D1-F5C76DCC7D2D}"/>
              </a:ext>
            </a:extLst>
          </p:cNvPr>
          <p:cNvSpPr txBox="1"/>
          <p:nvPr/>
        </p:nvSpPr>
        <p:spPr>
          <a:xfrm>
            <a:off x="6147856" y="2849344"/>
            <a:ext cx="4659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Requires 6 connections to make a density of 0.1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5D8553-C561-6F43-AFB4-8FA795D2E8E6}"/>
              </a:ext>
            </a:extLst>
          </p:cNvPr>
          <p:cNvSpPr txBox="1"/>
          <p:nvPr/>
        </p:nvSpPr>
        <p:spPr>
          <a:xfrm>
            <a:off x="6147856" y="4501574"/>
            <a:ext cx="4776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Requires 30 connections to make a density of 0.1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1EA6447-9659-9341-8CCD-D9243F46935B}"/>
              </a:ext>
            </a:extLst>
          </p:cNvPr>
          <p:cNvCxnSpPr>
            <a:cxnSpLocks/>
          </p:cNvCxnSpPr>
          <p:nvPr/>
        </p:nvCxnSpPr>
        <p:spPr>
          <a:xfrm flipH="1">
            <a:off x="5212080" y="3004780"/>
            <a:ext cx="8839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5B3755C-548F-8C46-AA58-BCE9110B3491}"/>
              </a:ext>
            </a:extLst>
          </p:cNvPr>
          <p:cNvCxnSpPr>
            <a:cxnSpLocks/>
          </p:cNvCxnSpPr>
          <p:nvPr/>
        </p:nvCxnSpPr>
        <p:spPr>
          <a:xfrm flipH="1">
            <a:off x="5212080" y="4673500"/>
            <a:ext cx="8839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867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3169</TotalTime>
  <Words>1843</Words>
  <Application>Microsoft Macintosh PowerPoint</Application>
  <PresentationFormat>Widescreen</PresentationFormat>
  <Paragraphs>395</Paragraphs>
  <Slides>39</Slides>
  <Notes>27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Arial</vt:lpstr>
      <vt:lpstr>Calibri</vt:lpstr>
      <vt:lpstr>Calibri Light</vt:lpstr>
      <vt:lpstr>Courier New</vt:lpstr>
      <vt:lpstr>Times New Roman</vt:lpstr>
      <vt:lpstr>Wingdings</vt:lpstr>
      <vt:lpstr>Office Theme</vt:lpstr>
      <vt:lpstr>Equation</vt:lpstr>
      <vt:lpstr>Social Network Analysis Class (Spring 2019)   Jieun Shin  [ Week 7 ]</vt:lpstr>
      <vt:lpstr>Week 8: Network Level Indicators</vt:lpstr>
      <vt:lpstr>Why Study Network Level Metrics</vt:lpstr>
      <vt:lpstr>List of Network Indicators</vt:lpstr>
      <vt:lpstr>Size</vt:lpstr>
      <vt:lpstr>Dunbar’s number </vt:lpstr>
      <vt:lpstr>Network Structure &amp; Behavior</vt:lpstr>
      <vt:lpstr>Density</vt:lpstr>
      <vt:lpstr>Size &amp; Density </vt:lpstr>
      <vt:lpstr>Density &amp; Communities </vt:lpstr>
      <vt:lpstr>Number of Components</vt:lpstr>
      <vt:lpstr>Reciprocity</vt:lpstr>
      <vt:lpstr>Reciprocity (Mutuality, Symmetry)</vt:lpstr>
      <vt:lpstr>Homophily </vt:lpstr>
      <vt:lpstr>Two types of homophily </vt:lpstr>
      <vt:lpstr>Georg Simmel (1858–1915) </vt:lpstr>
      <vt:lpstr>Triads </vt:lpstr>
      <vt:lpstr>Transitive Triad</vt:lpstr>
      <vt:lpstr>Triads (cont’d)</vt:lpstr>
      <vt:lpstr>MAN (Mutual, Asymmetric, Null) Census</vt:lpstr>
      <vt:lpstr>Social Balance Theory (Heider) </vt:lpstr>
      <vt:lpstr>Triadic closure </vt:lpstr>
      <vt:lpstr>Reciprocity &amp; Transitivity</vt:lpstr>
      <vt:lpstr>4 Nodes?</vt:lpstr>
      <vt:lpstr>Diameter</vt:lpstr>
      <vt:lpstr>Average Path Length (APL)</vt:lpstr>
      <vt:lpstr>Clustering</vt:lpstr>
      <vt:lpstr>Personal Network Density</vt:lpstr>
      <vt:lpstr>Watts &amp; Strogatz (1998)</vt:lpstr>
      <vt:lpstr>Centralization</vt:lpstr>
      <vt:lpstr>PowerPoint Presentation</vt:lpstr>
      <vt:lpstr>PowerPoint Presentation</vt:lpstr>
      <vt:lpstr>Centralization</vt:lpstr>
      <vt:lpstr>Core Periphery Structures</vt:lpstr>
      <vt:lpstr>Core Periphery</vt:lpstr>
      <vt:lpstr>R code</vt:lpstr>
      <vt:lpstr>If we have more time… </vt:lpstr>
      <vt:lpstr>2 Mode Data</vt:lpstr>
      <vt:lpstr>Transposing a Matrix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Network Analysis Class (Spring 2019)   Jieun Shin  [ Week 7 ]</dc:title>
  <dc:creator>Microsoft Office User</dc:creator>
  <cp:lastModifiedBy>Microsoft Office User</cp:lastModifiedBy>
  <cp:revision>41</cp:revision>
  <dcterms:created xsi:type="dcterms:W3CDTF">2019-02-03T20:57:01Z</dcterms:created>
  <dcterms:modified xsi:type="dcterms:W3CDTF">2019-03-03T16:01:51Z</dcterms:modified>
</cp:coreProperties>
</file>

<file path=docProps/thumbnail.jpeg>
</file>